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6858000" cx="12192000"/>
  <p:notesSz cx="6858000" cy="9144000"/>
  <p:embeddedFontLst>
    <p:embeddedFont>
      <p:font typeface="Play"/>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Play-regular.fntdata"/><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Play-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ae99e85264_1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ae99e85264_1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3ae99e85264_1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ae99e85264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ae99e85264_1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g3ae99e85264_1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af5df212c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3af5df212c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ae626a462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ae626a462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g3ae626a462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ae626a462d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ae626a462d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3ae626a462d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ae87b3bb4e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ae87b3bb4e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g3ae87b3bb4e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ae99e8526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ae99e85264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t>ØApplying a sequence of precisely timed pulses that effectively "undo" the phase shifts and thus refocus coherence</a:t>
            </a:r>
            <a:r>
              <a:rPr lang="en-US" sz="2200"/>
              <a:t> </a:t>
            </a:r>
            <a:endParaRPr sz="2200"/>
          </a:p>
          <a:p>
            <a:pPr indent="0" lvl="0" marL="0" rtl="0" algn="l">
              <a:spcBef>
                <a:spcPts val="0"/>
              </a:spcBef>
              <a:spcAft>
                <a:spcPts val="0"/>
              </a:spcAft>
              <a:buNone/>
            </a:pPr>
            <a:r>
              <a:t/>
            </a:r>
            <a:endParaRPr/>
          </a:p>
        </p:txBody>
      </p:sp>
      <p:sp>
        <p:nvSpPr>
          <p:cNvPr id="482" name="Google Shape;482;g3ae99e85264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ae99e85264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ae99e85264_1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3ae99e85264_1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ae99e85264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ae99e85264_1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g3ae99e85264_1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ae626a462d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ae626a462d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g3ae626a462d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ae626a462d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ae626a462d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g3ae626a462d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ae87b3bb4e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ae87b3bb4e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g3ae87b3bb4e_1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ae626a462d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ae626a462d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3ae626a462d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af14fbe87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af14fbe87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g3af14fbe87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ae99e85264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ae99e85264_1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g3ae99e85264_1_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ae99e85264_1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ae99e85264_1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g3ae99e85264_1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34.png"/><Relationship Id="rId6"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21.png"/><Relationship Id="rId7"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3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35.png"/><Relationship Id="rId7" Type="http://schemas.openxmlformats.org/officeDocument/2006/relationships/image" Target="../media/image47.png"/><Relationship Id="rId8" Type="http://schemas.openxmlformats.org/officeDocument/2006/relationships/image" Target="../media/image3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5.png"/><Relationship Id="rId11" Type="http://schemas.openxmlformats.org/officeDocument/2006/relationships/image" Target="../media/image45.gif"/><Relationship Id="rId10" Type="http://schemas.openxmlformats.org/officeDocument/2006/relationships/image" Target="../media/image44.png"/><Relationship Id="rId9" Type="http://schemas.openxmlformats.org/officeDocument/2006/relationships/image" Target="../media/image39.png"/><Relationship Id="rId5" Type="http://schemas.openxmlformats.org/officeDocument/2006/relationships/image" Target="../media/image27.png"/><Relationship Id="rId6" Type="http://schemas.openxmlformats.org/officeDocument/2006/relationships/image" Target="../media/image38.png"/><Relationship Id="rId7" Type="http://schemas.openxmlformats.org/officeDocument/2006/relationships/image" Target="../media/image32.png"/><Relationship Id="rId8"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59.png"/><Relationship Id="rId5" Type="http://schemas.openxmlformats.org/officeDocument/2006/relationships/image" Target="../media/image46.png"/><Relationship Id="rId6" Type="http://schemas.openxmlformats.org/officeDocument/2006/relationships/image" Target="../media/image4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59.png"/><Relationship Id="rId5" Type="http://schemas.openxmlformats.org/officeDocument/2006/relationships/image" Target="../media/image46.png"/><Relationship Id="rId6"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59.png"/><Relationship Id="rId5" Type="http://schemas.openxmlformats.org/officeDocument/2006/relationships/image" Target="../media/image46.png"/><Relationship Id="rId6" Type="http://schemas.openxmlformats.org/officeDocument/2006/relationships/image" Target="../media/image56.png"/><Relationship Id="rId7" Type="http://schemas.openxmlformats.org/officeDocument/2006/relationships/image" Target="../media/image53.png"/><Relationship Id="rId8"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59.png"/><Relationship Id="rId10" Type="http://schemas.openxmlformats.org/officeDocument/2006/relationships/image" Target="../media/image55.png"/><Relationship Id="rId9" Type="http://schemas.openxmlformats.org/officeDocument/2006/relationships/image" Target="../media/image52.png"/><Relationship Id="rId5" Type="http://schemas.openxmlformats.org/officeDocument/2006/relationships/image" Target="../media/image46.png"/><Relationship Id="rId6" Type="http://schemas.openxmlformats.org/officeDocument/2006/relationships/image" Target="../media/image53.png"/><Relationship Id="rId7" Type="http://schemas.openxmlformats.org/officeDocument/2006/relationships/image" Target="../media/image51.png"/><Relationship Id="rId8" Type="http://schemas.openxmlformats.org/officeDocument/2006/relationships/image" Target="../media/image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60.png"/><Relationship Id="rId5"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58.png"/><Relationship Id="rId5"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65.png"/><Relationship Id="rId5" Type="http://schemas.openxmlformats.org/officeDocument/2006/relationships/image" Target="../media/image64.png"/><Relationship Id="rId6" Type="http://schemas.openxmlformats.org/officeDocument/2006/relationships/hyperlink" Target="http://drive.google.com/file/d/1L0u6Aw77ke6TxLv68QiWMXxzt9DYGmFl/view" TargetMode="External"/><Relationship Id="rId7" Type="http://schemas.openxmlformats.org/officeDocument/2006/relationships/image" Target="../media/image6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0.png"/><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0.png"/><Relationship Id="rId4" Type="http://schemas.openxmlformats.org/officeDocument/2006/relationships/image" Target="../media/image9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7.png"/><Relationship Id="rId4" Type="http://schemas.openxmlformats.org/officeDocument/2006/relationships/image" Target="../media/image60.png"/><Relationship Id="rId5" Type="http://schemas.openxmlformats.org/officeDocument/2006/relationships/image" Target="../media/image7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1.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5.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drive.google.com/file/d/1s6OMP7_zo05ypkjZwyufZrFks7GP53g6/view" TargetMode="External"/><Relationship Id="rId4" Type="http://schemas.openxmlformats.org/officeDocument/2006/relationships/image" Target="../media/image73.jpg"/><Relationship Id="rId5"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9.png"/><Relationship Id="rId4" Type="http://schemas.openxmlformats.org/officeDocument/2006/relationships/image" Target="../media/image76.png"/><Relationship Id="rId5" Type="http://schemas.openxmlformats.org/officeDocument/2006/relationships/image" Target="../media/image79.png"/><Relationship Id="rId6" Type="http://schemas.openxmlformats.org/officeDocument/2006/relationships/image" Target="../media/image7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0.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92.png"/><Relationship Id="rId7" Type="http://schemas.openxmlformats.org/officeDocument/2006/relationships/image" Target="../media/image84.png"/><Relationship Id="rId8" Type="http://schemas.openxmlformats.org/officeDocument/2006/relationships/image" Target="../media/image9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4.png"/><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drive.google.com/file/d/1dR2vqXPVwpioHK5VpeaCtHhdIULaX3OW/view" TargetMode="External"/><Relationship Id="rId4" Type="http://schemas.openxmlformats.org/officeDocument/2006/relationships/image" Target="../media/image8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8.png"/><Relationship Id="rId4" Type="http://schemas.openxmlformats.org/officeDocument/2006/relationships/hyperlink" Target="http://drive.google.com/file/d/1SVzk_mC2MKo_GOr5leRbQn-fiV3tJhjQ/view" TargetMode="External"/><Relationship Id="rId5" Type="http://schemas.openxmlformats.org/officeDocument/2006/relationships/image" Target="../media/image97.jpg"/><Relationship Id="rId6"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5.png"/><Relationship Id="rId4" Type="http://schemas.openxmlformats.org/officeDocument/2006/relationships/image" Target="../media/image98.png"/><Relationship Id="rId5" Type="http://schemas.openxmlformats.org/officeDocument/2006/relationships/image" Target="../media/image93.png"/><Relationship Id="rId6" Type="http://schemas.openxmlformats.org/officeDocument/2006/relationships/image" Target="../media/image9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22.png"/><Relationship Id="rId8"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Play"/>
              <a:buNone/>
            </a:pPr>
            <a:r>
              <a:rPr lang="en-US"/>
              <a:t>Dynamical Decoupling</a:t>
            </a:r>
            <a:endParaRPr/>
          </a:p>
        </p:txBody>
      </p:sp>
      <p:sp>
        <p:nvSpPr>
          <p:cNvPr id="89" name="Google Shape;89;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By </a:t>
            </a:r>
            <a:br>
              <a:rPr lang="en-US"/>
            </a:br>
            <a:r>
              <a:rPr lang="en-US"/>
              <a:t>Duha Alsurdi, Sayan Biswas, </a:t>
            </a:r>
            <a:r>
              <a:rPr lang="en-US"/>
              <a:t>Shreya JVS, Aritrika</a:t>
            </a:r>
            <a:endParaRPr/>
          </a:p>
        </p:txBody>
      </p:sp>
      <p:sp>
        <p:nvSpPr>
          <p:cNvPr id="90" name="Google Shape;9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Part b:</a:t>
            </a:r>
            <a:endParaRPr/>
          </a:p>
        </p:txBody>
      </p:sp>
      <p:pic>
        <p:nvPicPr>
          <p:cNvPr id="204" name="Google Shape;204;p22"/>
          <p:cNvPicPr preferRelativeResize="0"/>
          <p:nvPr/>
        </p:nvPicPr>
        <p:blipFill rotWithShape="1">
          <a:blip r:embed="rId3">
            <a:alphaModFix/>
          </a:blip>
          <a:srcRect b="0" l="0" r="0" t="0"/>
          <a:stretch/>
        </p:blipFill>
        <p:spPr>
          <a:xfrm>
            <a:off x="838200" y="2245952"/>
            <a:ext cx="8859253" cy="525772"/>
          </a:xfrm>
          <a:prstGeom prst="rect">
            <a:avLst/>
          </a:prstGeom>
          <a:noFill/>
          <a:ln>
            <a:noFill/>
          </a:ln>
        </p:spPr>
      </p:pic>
      <p:pic>
        <p:nvPicPr>
          <p:cNvPr id="205" name="Google Shape;205;p22"/>
          <p:cNvPicPr preferRelativeResize="0"/>
          <p:nvPr/>
        </p:nvPicPr>
        <p:blipFill rotWithShape="1">
          <a:blip r:embed="rId4">
            <a:alphaModFix/>
          </a:blip>
          <a:srcRect b="0" l="0" r="0" t="0"/>
          <a:stretch/>
        </p:blipFill>
        <p:spPr>
          <a:xfrm>
            <a:off x="838199" y="1374627"/>
            <a:ext cx="9041009" cy="847259"/>
          </a:xfrm>
          <a:prstGeom prst="rect">
            <a:avLst/>
          </a:prstGeom>
          <a:noFill/>
          <a:ln>
            <a:noFill/>
          </a:ln>
        </p:spPr>
      </p:pic>
      <p:cxnSp>
        <p:nvCxnSpPr>
          <p:cNvPr id="206" name="Google Shape;206;p22"/>
          <p:cNvCxnSpPr/>
          <p:nvPr/>
        </p:nvCxnSpPr>
        <p:spPr>
          <a:xfrm>
            <a:off x="409075" y="2799404"/>
            <a:ext cx="10780295" cy="0"/>
          </a:xfrm>
          <a:prstGeom prst="straightConnector1">
            <a:avLst/>
          </a:prstGeom>
          <a:noFill/>
          <a:ln cap="flat" cmpd="sng" w="19050">
            <a:solidFill>
              <a:schemeClr val="accent1"/>
            </a:solidFill>
            <a:prstDash val="dash"/>
            <a:miter lim="800000"/>
            <a:headEnd len="sm" w="sm" type="none"/>
            <a:tailEnd len="sm" w="sm" type="none"/>
          </a:ln>
        </p:spPr>
      </p:cxnSp>
      <p:pic>
        <p:nvPicPr>
          <p:cNvPr id="207" name="Google Shape;207;p22"/>
          <p:cNvPicPr preferRelativeResize="0"/>
          <p:nvPr/>
        </p:nvPicPr>
        <p:blipFill rotWithShape="1">
          <a:blip r:embed="rId5">
            <a:alphaModFix/>
          </a:blip>
          <a:srcRect b="0" l="0" r="0" t="0"/>
          <a:stretch/>
        </p:blipFill>
        <p:spPr>
          <a:xfrm>
            <a:off x="161425" y="3549888"/>
            <a:ext cx="5701551" cy="2615880"/>
          </a:xfrm>
          <a:prstGeom prst="rect">
            <a:avLst/>
          </a:prstGeom>
          <a:noFill/>
          <a:ln>
            <a:noFill/>
          </a:ln>
        </p:spPr>
      </p:pic>
      <p:sp>
        <p:nvSpPr>
          <p:cNvPr id="208" name="Google Shape;208;p22"/>
          <p:cNvSpPr txBox="1"/>
          <p:nvPr/>
        </p:nvSpPr>
        <p:spPr>
          <a:xfrm>
            <a:off x="961843" y="2851481"/>
            <a:ext cx="171759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2"/>
                </a:solidFill>
                <a:latin typeface="Arial"/>
                <a:ea typeface="Arial"/>
                <a:cs typeface="Arial"/>
                <a:sym typeface="Arial"/>
              </a:rPr>
              <a:t>LHS:</a:t>
            </a:r>
            <a:endParaRPr/>
          </a:p>
        </p:txBody>
      </p:sp>
      <p:sp>
        <p:nvSpPr>
          <p:cNvPr id="209" name="Google Shape;209;p22"/>
          <p:cNvSpPr/>
          <p:nvPr/>
        </p:nvSpPr>
        <p:spPr>
          <a:xfrm>
            <a:off x="5243175" y="4206243"/>
            <a:ext cx="1318462" cy="651585"/>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0" name="Google Shape;210;p22"/>
          <p:cNvPicPr preferRelativeResize="0"/>
          <p:nvPr/>
        </p:nvPicPr>
        <p:blipFill rotWithShape="1">
          <a:blip r:embed="rId6">
            <a:alphaModFix/>
          </a:blip>
          <a:srcRect b="0" l="0" r="0" t="0"/>
          <a:stretch/>
        </p:blipFill>
        <p:spPr>
          <a:xfrm>
            <a:off x="6595927" y="3330600"/>
            <a:ext cx="5509013" cy="2835149"/>
          </a:xfrm>
          <a:prstGeom prst="rect">
            <a:avLst/>
          </a:prstGeom>
          <a:noFill/>
          <a:ln>
            <a:noFill/>
          </a:ln>
        </p:spPr>
      </p:pic>
      <p:sp>
        <p:nvSpPr>
          <p:cNvPr id="211" name="Google Shape;21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2" name="Google Shape;212;p22"/>
          <p:cNvSpPr txBox="1"/>
          <p:nvPr/>
        </p:nvSpPr>
        <p:spPr>
          <a:xfrm>
            <a:off x="5188031" y="4347369"/>
            <a:ext cx="1428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Regrouping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Part b:</a:t>
            </a:r>
            <a:endParaRPr/>
          </a:p>
        </p:txBody>
      </p:sp>
      <p:pic>
        <p:nvPicPr>
          <p:cNvPr id="218" name="Google Shape;218;p23"/>
          <p:cNvPicPr preferRelativeResize="0"/>
          <p:nvPr/>
        </p:nvPicPr>
        <p:blipFill rotWithShape="1">
          <a:blip r:embed="rId3">
            <a:alphaModFix/>
          </a:blip>
          <a:srcRect b="0" l="0" r="0" t="0"/>
          <a:stretch/>
        </p:blipFill>
        <p:spPr>
          <a:xfrm>
            <a:off x="838200" y="2245952"/>
            <a:ext cx="8859253" cy="525772"/>
          </a:xfrm>
          <a:prstGeom prst="rect">
            <a:avLst/>
          </a:prstGeom>
          <a:noFill/>
          <a:ln>
            <a:noFill/>
          </a:ln>
        </p:spPr>
      </p:pic>
      <p:pic>
        <p:nvPicPr>
          <p:cNvPr id="219" name="Google Shape;219;p23"/>
          <p:cNvPicPr preferRelativeResize="0"/>
          <p:nvPr/>
        </p:nvPicPr>
        <p:blipFill rotWithShape="1">
          <a:blip r:embed="rId4">
            <a:alphaModFix/>
          </a:blip>
          <a:srcRect b="0" l="0" r="0" t="0"/>
          <a:stretch/>
        </p:blipFill>
        <p:spPr>
          <a:xfrm>
            <a:off x="838199" y="1374627"/>
            <a:ext cx="9041009" cy="847259"/>
          </a:xfrm>
          <a:prstGeom prst="rect">
            <a:avLst/>
          </a:prstGeom>
          <a:noFill/>
          <a:ln>
            <a:noFill/>
          </a:ln>
        </p:spPr>
      </p:pic>
      <p:cxnSp>
        <p:nvCxnSpPr>
          <p:cNvPr id="220" name="Google Shape;220;p23"/>
          <p:cNvCxnSpPr/>
          <p:nvPr/>
        </p:nvCxnSpPr>
        <p:spPr>
          <a:xfrm>
            <a:off x="409075" y="2799404"/>
            <a:ext cx="10780295" cy="0"/>
          </a:xfrm>
          <a:prstGeom prst="straightConnector1">
            <a:avLst/>
          </a:prstGeom>
          <a:noFill/>
          <a:ln cap="flat" cmpd="sng" w="19050">
            <a:solidFill>
              <a:schemeClr val="accent1"/>
            </a:solidFill>
            <a:prstDash val="dash"/>
            <a:miter lim="800000"/>
            <a:headEnd len="sm" w="sm" type="none"/>
            <a:tailEnd len="sm" w="sm" type="none"/>
          </a:ln>
        </p:spPr>
      </p:cxnSp>
      <p:pic>
        <p:nvPicPr>
          <p:cNvPr descr="Schrödinger's Equation: Explained | by Yash | Quantaphy | Medium" id="221" name="Google Shape;221;p23"/>
          <p:cNvPicPr preferRelativeResize="0"/>
          <p:nvPr/>
        </p:nvPicPr>
        <p:blipFill rotWithShape="1">
          <a:blip r:embed="rId5">
            <a:alphaModFix/>
          </a:blip>
          <a:srcRect b="0" l="0" r="0" t="0"/>
          <a:stretch/>
        </p:blipFill>
        <p:spPr>
          <a:xfrm>
            <a:off x="8895739" y="4280431"/>
            <a:ext cx="3045083" cy="1081242"/>
          </a:xfrm>
          <a:prstGeom prst="rect">
            <a:avLst/>
          </a:prstGeom>
          <a:noFill/>
          <a:ln>
            <a:noFill/>
          </a:ln>
        </p:spPr>
      </p:pic>
      <p:pic>
        <p:nvPicPr>
          <p:cNvPr id="222" name="Google Shape;222;p23"/>
          <p:cNvPicPr preferRelativeResize="0"/>
          <p:nvPr/>
        </p:nvPicPr>
        <p:blipFill rotWithShape="1">
          <a:blip r:embed="rId6">
            <a:alphaModFix/>
          </a:blip>
          <a:srcRect b="0" l="0" r="0" t="0"/>
          <a:stretch/>
        </p:blipFill>
        <p:spPr>
          <a:xfrm>
            <a:off x="2143738" y="3131766"/>
            <a:ext cx="6362700" cy="825500"/>
          </a:xfrm>
          <a:prstGeom prst="rect">
            <a:avLst/>
          </a:prstGeom>
          <a:noFill/>
          <a:ln>
            <a:noFill/>
          </a:ln>
        </p:spPr>
      </p:pic>
      <p:sp>
        <p:nvSpPr>
          <p:cNvPr id="223" name="Google Shape;223;p23"/>
          <p:cNvSpPr txBox="1"/>
          <p:nvPr/>
        </p:nvSpPr>
        <p:spPr>
          <a:xfrm>
            <a:off x="722926" y="3283730"/>
            <a:ext cx="171759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2"/>
                </a:solidFill>
                <a:latin typeface="Arial"/>
                <a:ea typeface="Arial"/>
                <a:cs typeface="Arial"/>
                <a:sym typeface="Arial"/>
              </a:rPr>
              <a:t>RHS:</a:t>
            </a:r>
            <a:endParaRPr/>
          </a:p>
        </p:txBody>
      </p:sp>
      <p:sp>
        <p:nvSpPr>
          <p:cNvPr id="224" name="Google Shape;22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5" name="Google Shape;225;p23"/>
          <p:cNvSpPr txBox="1"/>
          <p:nvPr/>
        </p:nvSpPr>
        <p:spPr>
          <a:xfrm>
            <a:off x="722926" y="3957266"/>
            <a:ext cx="171759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2"/>
                </a:solidFill>
                <a:latin typeface="Arial"/>
                <a:ea typeface="Arial"/>
                <a:cs typeface="Arial"/>
                <a:sym typeface="Arial"/>
              </a:rPr>
              <a:t>LHS:</a:t>
            </a:r>
            <a:endParaRPr/>
          </a:p>
        </p:txBody>
      </p:sp>
      <p:pic>
        <p:nvPicPr>
          <p:cNvPr id="226" name="Google Shape;226;p23"/>
          <p:cNvPicPr preferRelativeResize="0"/>
          <p:nvPr/>
        </p:nvPicPr>
        <p:blipFill rotWithShape="1">
          <a:blip r:embed="rId7">
            <a:alphaModFix/>
          </a:blip>
          <a:srcRect b="0" l="0" r="0" t="0"/>
          <a:stretch/>
        </p:blipFill>
        <p:spPr>
          <a:xfrm>
            <a:off x="2440516" y="3880440"/>
            <a:ext cx="5269795" cy="2712038"/>
          </a:xfrm>
          <a:prstGeom prst="rect">
            <a:avLst/>
          </a:prstGeom>
          <a:noFill/>
          <a:ln>
            <a:noFill/>
          </a:ln>
        </p:spPr>
      </p:pic>
      <p:sp>
        <p:nvSpPr>
          <p:cNvPr id="227" name="Google Shape;227;p23"/>
          <p:cNvSpPr/>
          <p:nvPr/>
        </p:nvSpPr>
        <p:spPr>
          <a:xfrm>
            <a:off x="8408514" y="3203583"/>
            <a:ext cx="299881" cy="3289286"/>
          </a:xfrm>
          <a:prstGeom prst="rightBrace">
            <a:avLst>
              <a:gd fmla="val 8333" name="adj1"/>
              <a:gd fmla="val 50000"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Part b:</a:t>
            </a:r>
            <a:endParaRPr/>
          </a:p>
        </p:txBody>
      </p:sp>
      <p:pic>
        <p:nvPicPr>
          <p:cNvPr id="233" name="Google Shape;233;p24"/>
          <p:cNvPicPr preferRelativeResize="0"/>
          <p:nvPr/>
        </p:nvPicPr>
        <p:blipFill rotWithShape="1">
          <a:blip r:embed="rId3">
            <a:alphaModFix/>
          </a:blip>
          <a:srcRect b="0" l="0" r="0" t="0"/>
          <a:stretch/>
        </p:blipFill>
        <p:spPr>
          <a:xfrm>
            <a:off x="838200" y="2245952"/>
            <a:ext cx="8859253" cy="525772"/>
          </a:xfrm>
          <a:prstGeom prst="rect">
            <a:avLst/>
          </a:prstGeom>
          <a:noFill/>
          <a:ln>
            <a:noFill/>
          </a:ln>
        </p:spPr>
      </p:pic>
      <p:pic>
        <p:nvPicPr>
          <p:cNvPr id="234" name="Google Shape;234;p24"/>
          <p:cNvPicPr preferRelativeResize="0"/>
          <p:nvPr/>
        </p:nvPicPr>
        <p:blipFill rotWithShape="1">
          <a:blip r:embed="rId4">
            <a:alphaModFix/>
          </a:blip>
          <a:srcRect b="0" l="0" r="0" t="0"/>
          <a:stretch/>
        </p:blipFill>
        <p:spPr>
          <a:xfrm>
            <a:off x="838199" y="1374627"/>
            <a:ext cx="9041009" cy="847259"/>
          </a:xfrm>
          <a:prstGeom prst="rect">
            <a:avLst/>
          </a:prstGeom>
          <a:noFill/>
          <a:ln>
            <a:noFill/>
          </a:ln>
        </p:spPr>
      </p:pic>
      <p:cxnSp>
        <p:nvCxnSpPr>
          <p:cNvPr id="235" name="Google Shape;235;p24"/>
          <p:cNvCxnSpPr/>
          <p:nvPr/>
        </p:nvCxnSpPr>
        <p:spPr>
          <a:xfrm>
            <a:off x="409075" y="2799404"/>
            <a:ext cx="10780295" cy="0"/>
          </a:xfrm>
          <a:prstGeom prst="straightConnector1">
            <a:avLst/>
          </a:prstGeom>
          <a:noFill/>
          <a:ln cap="flat" cmpd="sng" w="19050">
            <a:solidFill>
              <a:schemeClr val="accent1"/>
            </a:solidFill>
            <a:prstDash val="dash"/>
            <a:miter lim="800000"/>
            <a:headEnd len="sm" w="sm" type="none"/>
            <a:tailEnd len="sm" w="sm" type="none"/>
          </a:ln>
        </p:spPr>
      </p:cxnSp>
      <p:sp>
        <p:nvSpPr>
          <p:cNvPr id="236" name="Google Shape;236;p24"/>
          <p:cNvSpPr txBox="1"/>
          <p:nvPr/>
        </p:nvSpPr>
        <p:spPr>
          <a:xfrm>
            <a:off x="691116" y="2902605"/>
            <a:ext cx="565652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The equations of motion we got:</a:t>
            </a:r>
            <a:endParaRPr/>
          </a:p>
        </p:txBody>
      </p:sp>
      <p:sp>
        <p:nvSpPr>
          <p:cNvPr id="237" name="Google Shape;23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38" name="Google Shape;238;p24"/>
          <p:cNvPicPr preferRelativeResize="0"/>
          <p:nvPr/>
        </p:nvPicPr>
        <p:blipFill rotWithShape="1">
          <a:blip r:embed="rId5">
            <a:alphaModFix/>
          </a:blip>
          <a:srcRect b="0" l="0" r="0" t="0"/>
          <a:stretch/>
        </p:blipFill>
        <p:spPr>
          <a:xfrm>
            <a:off x="2098433" y="3575385"/>
            <a:ext cx="5656520" cy="278096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Part c: Brush up</a:t>
            </a:r>
            <a:endParaRPr/>
          </a:p>
        </p:txBody>
      </p:sp>
      <p:sp>
        <p:nvSpPr>
          <p:cNvPr id="244" name="Google Shape;24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45" name="Google Shape;245;p25"/>
          <p:cNvPicPr preferRelativeResize="0"/>
          <p:nvPr/>
        </p:nvPicPr>
        <p:blipFill rotWithShape="1">
          <a:blip r:embed="rId3">
            <a:alphaModFix/>
          </a:blip>
          <a:srcRect b="0" l="0" r="0" t="0"/>
          <a:stretch/>
        </p:blipFill>
        <p:spPr>
          <a:xfrm>
            <a:off x="838200" y="1285127"/>
            <a:ext cx="9323917" cy="855103"/>
          </a:xfrm>
          <a:prstGeom prst="rect">
            <a:avLst/>
          </a:prstGeom>
          <a:noFill/>
          <a:ln>
            <a:noFill/>
          </a:ln>
        </p:spPr>
      </p:pic>
      <p:pic>
        <p:nvPicPr>
          <p:cNvPr descr="The circuit diagram and truth table of CZ gate | Download Scientific Diagram" id="246" name="Google Shape;246;p25"/>
          <p:cNvPicPr preferRelativeResize="0"/>
          <p:nvPr/>
        </p:nvPicPr>
        <p:blipFill rotWithShape="1">
          <a:blip r:embed="rId4">
            <a:alphaModFix/>
          </a:blip>
          <a:srcRect b="15689" l="65732" r="0" t="0"/>
          <a:stretch/>
        </p:blipFill>
        <p:spPr>
          <a:xfrm>
            <a:off x="9153528" y="3122294"/>
            <a:ext cx="2652889" cy="2019475"/>
          </a:xfrm>
          <a:prstGeom prst="rect">
            <a:avLst/>
          </a:prstGeom>
          <a:noFill/>
          <a:ln>
            <a:noFill/>
          </a:ln>
        </p:spPr>
      </p:pic>
      <p:sp>
        <p:nvSpPr>
          <p:cNvPr id="247" name="Google Shape;247;p25"/>
          <p:cNvSpPr txBox="1"/>
          <p:nvPr/>
        </p:nvSpPr>
        <p:spPr>
          <a:xfrm>
            <a:off x="1076277" y="2636990"/>
            <a:ext cx="1416756"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00 = |gg&gt;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01 = |ge&gt;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10 = |eg&gt;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11 = |ee&gt;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48" name="Google Shape;248;p25"/>
          <p:cNvGrpSpPr/>
          <p:nvPr/>
        </p:nvGrpSpPr>
        <p:grpSpPr>
          <a:xfrm>
            <a:off x="3074452" y="2630638"/>
            <a:ext cx="3804358" cy="595489"/>
            <a:chOff x="2867375" y="3400778"/>
            <a:chExt cx="4679248" cy="1058329"/>
          </a:xfrm>
        </p:grpSpPr>
        <p:cxnSp>
          <p:nvCxnSpPr>
            <p:cNvPr id="249" name="Google Shape;249;p25"/>
            <p:cNvCxnSpPr/>
            <p:nvPr/>
          </p:nvCxnSpPr>
          <p:spPr>
            <a:xfrm>
              <a:off x="2867375" y="4357511"/>
              <a:ext cx="1862666" cy="0"/>
            </a:xfrm>
            <a:prstGeom prst="straightConnector1">
              <a:avLst/>
            </a:prstGeom>
            <a:noFill/>
            <a:ln cap="flat" cmpd="sng" w="19050">
              <a:solidFill>
                <a:schemeClr val="accent1"/>
              </a:solidFill>
              <a:prstDash val="solid"/>
              <a:miter lim="800000"/>
              <a:headEnd len="sm" w="sm" type="none"/>
              <a:tailEnd len="sm" w="sm" type="none"/>
            </a:ln>
          </p:spPr>
        </p:cxnSp>
        <p:cxnSp>
          <p:nvCxnSpPr>
            <p:cNvPr id="250" name="Google Shape;250;p25"/>
            <p:cNvCxnSpPr/>
            <p:nvPr/>
          </p:nvCxnSpPr>
          <p:spPr>
            <a:xfrm>
              <a:off x="2867375" y="3412067"/>
              <a:ext cx="1862666" cy="0"/>
            </a:xfrm>
            <a:prstGeom prst="straightConnector1">
              <a:avLst/>
            </a:prstGeom>
            <a:noFill/>
            <a:ln cap="flat" cmpd="sng" w="19050">
              <a:solidFill>
                <a:schemeClr val="accent1"/>
              </a:solidFill>
              <a:prstDash val="solid"/>
              <a:miter lim="800000"/>
              <a:headEnd len="sm" w="sm" type="none"/>
              <a:tailEnd len="sm" w="sm" type="none"/>
            </a:ln>
          </p:spPr>
        </p:cxnSp>
        <p:cxnSp>
          <p:nvCxnSpPr>
            <p:cNvPr id="251" name="Google Shape;251;p25"/>
            <p:cNvCxnSpPr/>
            <p:nvPr/>
          </p:nvCxnSpPr>
          <p:spPr>
            <a:xfrm>
              <a:off x="5683957" y="4346222"/>
              <a:ext cx="1862666" cy="0"/>
            </a:xfrm>
            <a:prstGeom prst="straightConnector1">
              <a:avLst/>
            </a:prstGeom>
            <a:noFill/>
            <a:ln cap="flat" cmpd="sng" w="19050">
              <a:solidFill>
                <a:srgbClr val="FF0000"/>
              </a:solidFill>
              <a:prstDash val="solid"/>
              <a:miter lim="800000"/>
              <a:headEnd len="sm" w="sm" type="none"/>
              <a:tailEnd len="sm" w="sm" type="none"/>
            </a:ln>
          </p:spPr>
        </p:cxnSp>
        <p:cxnSp>
          <p:nvCxnSpPr>
            <p:cNvPr id="252" name="Google Shape;252;p25"/>
            <p:cNvCxnSpPr/>
            <p:nvPr/>
          </p:nvCxnSpPr>
          <p:spPr>
            <a:xfrm>
              <a:off x="5683957" y="3400778"/>
              <a:ext cx="1862666" cy="0"/>
            </a:xfrm>
            <a:prstGeom prst="straightConnector1">
              <a:avLst/>
            </a:prstGeom>
            <a:noFill/>
            <a:ln cap="flat" cmpd="sng" w="19050">
              <a:solidFill>
                <a:srgbClr val="FF0000"/>
              </a:solidFill>
              <a:prstDash val="solid"/>
              <a:miter lim="800000"/>
              <a:headEnd len="sm" w="sm" type="none"/>
              <a:tailEnd len="sm" w="sm" type="none"/>
            </a:ln>
          </p:spPr>
        </p:cxnSp>
        <p:sp>
          <p:nvSpPr>
            <p:cNvPr id="253" name="Google Shape;253;p25"/>
            <p:cNvSpPr/>
            <p:nvPr/>
          </p:nvSpPr>
          <p:spPr>
            <a:xfrm>
              <a:off x="3688640" y="4233336"/>
              <a:ext cx="220136" cy="225771"/>
            </a:xfrm>
            <a:prstGeom prst="ellipse">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4" name="Google Shape;254;p25"/>
            <p:cNvSpPr/>
            <p:nvPr/>
          </p:nvSpPr>
          <p:spPr>
            <a:xfrm>
              <a:off x="6595533" y="4233335"/>
              <a:ext cx="220136" cy="225771"/>
            </a:xfrm>
            <a:prstGeom prst="ellipse">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55" name="Google Shape;255;p25"/>
          <p:cNvGrpSpPr/>
          <p:nvPr/>
        </p:nvGrpSpPr>
        <p:grpSpPr>
          <a:xfrm>
            <a:off x="3102673" y="3590161"/>
            <a:ext cx="3804358" cy="668906"/>
            <a:chOff x="2867375" y="3270300"/>
            <a:chExt cx="4679248" cy="1188807"/>
          </a:xfrm>
        </p:grpSpPr>
        <p:cxnSp>
          <p:nvCxnSpPr>
            <p:cNvPr id="256" name="Google Shape;256;p25"/>
            <p:cNvCxnSpPr/>
            <p:nvPr/>
          </p:nvCxnSpPr>
          <p:spPr>
            <a:xfrm>
              <a:off x="2867375" y="4357511"/>
              <a:ext cx="1862666" cy="0"/>
            </a:xfrm>
            <a:prstGeom prst="straightConnector1">
              <a:avLst/>
            </a:prstGeom>
            <a:noFill/>
            <a:ln cap="flat" cmpd="sng" w="19050">
              <a:solidFill>
                <a:schemeClr val="accent1"/>
              </a:solidFill>
              <a:prstDash val="solid"/>
              <a:miter lim="800000"/>
              <a:headEnd len="sm" w="sm" type="none"/>
              <a:tailEnd len="sm" w="sm" type="none"/>
            </a:ln>
          </p:spPr>
        </p:cxnSp>
        <p:cxnSp>
          <p:nvCxnSpPr>
            <p:cNvPr id="257" name="Google Shape;257;p25"/>
            <p:cNvCxnSpPr/>
            <p:nvPr/>
          </p:nvCxnSpPr>
          <p:spPr>
            <a:xfrm>
              <a:off x="2867375" y="3412067"/>
              <a:ext cx="1862666" cy="0"/>
            </a:xfrm>
            <a:prstGeom prst="straightConnector1">
              <a:avLst/>
            </a:prstGeom>
            <a:noFill/>
            <a:ln cap="flat" cmpd="sng" w="19050">
              <a:solidFill>
                <a:schemeClr val="accent1"/>
              </a:solidFill>
              <a:prstDash val="solid"/>
              <a:miter lim="800000"/>
              <a:headEnd len="sm" w="sm" type="none"/>
              <a:tailEnd len="sm" w="sm" type="none"/>
            </a:ln>
          </p:spPr>
        </p:cxnSp>
        <p:cxnSp>
          <p:nvCxnSpPr>
            <p:cNvPr id="258" name="Google Shape;258;p25"/>
            <p:cNvCxnSpPr/>
            <p:nvPr/>
          </p:nvCxnSpPr>
          <p:spPr>
            <a:xfrm>
              <a:off x="5683957" y="4346222"/>
              <a:ext cx="1862666" cy="0"/>
            </a:xfrm>
            <a:prstGeom prst="straightConnector1">
              <a:avLst/>
            </a:prstGeom>
            <a:noFill/>
            <a:ln cap="flat" cmpd="sng" w="19050">
              <a:solidFill>
                <a:srgbClr val="FF0000"/>
              </a:solidFill>
              <a:prstDash val="solid"/>
              <a:miter lim="800000"/>
              <a:headEnd len="sm" w="sm" type="none"/>
              <a:tailEnd len="sm" w="sm" type="none"/>
            </a:ln>
          </p:spPr>
        </p:cxnSp>
        <p:cxnSp>
          <p:nvCxnSpPr>
            <p:cNvPr id="259" name="Google Shape;259;p25"/>
            <p:cNvCxnSpPr/>
            <p:nvPr/>
          </p:nvCxnSpPr>
          <p:spPr>
            <a:xfrm>
              <a:off x="5683957" y="3400778"/>
              <a:ext cx="1862666" cy="0"/>
            </a:xfrm>
            <a:prstGeom prst="straightConnector1">
              <a:avLst/>
            </a:prstGeom>
            <a:noFill/>
            <a:ln cap="flat" cmpd="sng" w="19050">
              <a:solidFill>
                <a:srgbClr val="FF0000"/>
              </a:solidFill>
              <a:prstDash val="solid"/>
              <a:miter lim="800000"/>
              <a:headEnd len="sm" w="sm" type="none"/>
              <a:tailEnd len="sm" w="sm" type="none"/>
            </a:ln>
          </p:spPr>
        </p:cxnSp>
        <p:sp>
          <p:nvSpPr>
            <p:cNvPr id="260" name="Google Shape;260;p25"/>
            <p:cNvSpPr/>
            <p:nvPr/>
          </p:nvSpPr>
          <p:spPr>
            <a:xfrm>
              <a:off x="3688640" y="4233336"/>
              <a:ext cx="220136" cy="225771"/>
            </a:xfrm>
            <a:prstGeom prst="ellipse">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1" name="Google Shape;261;p25"/>
            <p:cNvSpPr/>
            <p:nvPr/>
          </p:nvSpPr>
          <p:spPr>
            <a:xfrm>
              <a:off x="6595534" y="3270300"/>
              <a:ext cx="220136" cy="225770"/>
            </a:xfrm>
            <a:prstGeom prst="ellipse">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62" name="Google Shape;262;p25"/>
          <p:cNvGrpSpPr/>
          <p:nvPr/>
        </p:nvGrpSpPr>
        <p:grpSpPr>
          <a:xfrm>
            <a:off x="3125251" y="4707758"/>
            <a:ext cx="3804358" cy="657615"/>
            <a:chOff x="2867375" y="3290364"/>
            <a:chExt cx="4679248" cy="1168742"/>
          </a:xfrm>
        </p:grpSpPr>
        <p:cxnSp>
          <p:nvCxnSpPr>
            <p:cNvPr id="263" name="Google Shape;263;p25"/>
            <p:cNvCxnSpPr/>
            <p:nvPr/>
          </p:nvCxnSpPr>
          <p:spPr>
            <a:xfrm>
              <a:off x="2867375" y="4357511"/>
              <a:ext cx="1862666" cy="0"/>
            </a:xfrm>
            <a:prstGeom prst="straightConnector1">
              <a:avLst/>
            </a:prstGeom>
            <a:noFill/>
            <a:ln cap="flat" cmpd="sng" w="19050">
              <a:solidFill>
                <a:schemeClr val="accent1"/>
              </a:solidFill>
              <a:prstDash val="solid"/>
              <a:miter lim="800000"/>
              <a:headEnd len="sm" w="sm" type="none"/>
              <a:tailEnd len="sm" w="sm" type="none"/>
            </a:ln>
          </p:spPr>
        </p:cxnSp>
        <p:cxnSp>
          <p:nvCxnSpPr>
            <p:cNvPr id="264" name="Google Shape;264;p25"/>
            <p:cNvCxnSpPr/>
            <p:nvPr/>
          </p:nvCxnSpPr>
          <p:spPr>
            <a:xfrm>
              <a:off x="2867375" y="3412067"/>
              <a:ext cx="1862666" cy="0"/>
            </a:xfrm>
            <a:prstGeom prst="straightConnector1">
              <a:avLst/>
            </a:prstGeom>
            <a:noFill/>
            <a:ln cap="flat" cmpd="sng" w="19050">
              <a:solidFill>
                <a:schemeClr val="accent1"/>
              </a:solidFill>
              <a:prstDash val="solid"/>
              <a:miter lim="800000"/>
              <a:headEnd len="sm" w="sm" type="none"/>
              <a:tailEnd len="sm" w="sm" type="none"/>
            </a:ln>
          </p:spPr>
        </p:cxnSp>
        <p:cxnSp>
          <p:nvCxnSpPr>
            <p:cNvPr id="265" name="Google Shape;265;p25"/>
            <p:cNvCxnSpPr/>
            <p:nvPr/>
          </p:nvCxnSpPr>
          <p:spPr>
            <a:xfrm>
              <a:off x="5683957" y="4346222"/>
              <a:ext cx="1862666" cy="0"/>
            </a:xfrm>
            <a:prstGeom prst="straightConnector1">
              <a:avLst/>
            </a:prstGeom>
            <a:noFill/>
            <a:ln cap="flat" cmpd="sng" w="19050">
              <a:solidFill>
                <a:srgbClr val="FF0000"/>
              </a:solidFill>
              <a:prstDash val="solid"/>
              <a:miter lim="800000"/>
              <a:headEnd len="sm" w="sm" type="none"/>
              <a:tailEnd len="sm" w="sm" type="none"/>
            </a:ln>
          </p:spPr>
        </p:cxnSp>
        <p:cxnSp>
          <p:nvCxnSpPr>
            <p:cNvPr id="266" name="Google Shape;266;p25"/>
            <p:cNvCxnSpPr/>
            <p:nvPr/>
          </p:nvCxnSpPr>
          <p:spPr>
            <a:xfrm>
              <a:off x="5683957" y="3400778"/>
              <a:ext cx="1862666" cy="0"/>
            </a:xfrm>
            <a:prstGeom prst="straightConnector1">
              <a:avLst/>
            </a:prstGeom>
            <a:noFill/>
            <a:ln cap="flat" cmpd="sng" w="19050">
              <a:solidFill>
                <a:srgbClr val="FF0000"/>
              </a:solidFill>
              <a:prstDash val="solid"/>
              <a:miter lim="800000"/>
              <a:headEnd len="sm" w="sm" type="none"/>
              <a:tailEnd len="sm" w="sm" type="none"/>
            </a:ln>
          </p:spPr>
        </p:cxnSp>
        <p:sp>
          <p:nvSpPr>
            <p:cNvPr id="267" name="Google Shape;267;p25"/>
            <p:cNvSpPr/>
            <p:nvPr/>
          </p:nvSpPr>
          <p:spPr>
            <a:xfrm>
              <a:off x="3688640" y="3290364"/>
              <a:ext cx="220136" cy="225770"/>
            </a:xfrm>
            <a:prstGeom prst="ellipse">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8" name="Google Shape;268;p25"/>
            <p:cNvSpPr/>
            <p:nvPr/>
          </p:nvSpPr>
          <p:spPr>
            <a:xfrm>
              <a:off x="6595533" y="4233335"/>
              <a:ext cx="220136" cy="225771"/>
            </a:xfrm>
            <a:prstGeom prst="ellipse">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69" name="Google Shape;269;p25"/>
          <p:cNvGrpSpPr/>
          <p:nvPr/>
        </p:nvGrpSpPr>
        <p:grpSpPr>
          <a:xfrm>
            <a:off x="3108317" y="5695541"/>
            <a:ext cx="3804358" cy="611739"/>
            <a:chOff x="2867375" y="3270302"/>
            <a:chExt cx="4679248" cy="1087209"/>
          </a:xfrm>
        </p:grpSpPr>
        <p:cxnSp>
          <p:nvCxnSpPr>
            <p:cNvPr id="270" name="Google Shape;270;p25"/>
            <p:cNvCxnSpPr/>
            <p:nvPr/>
          </p:nvCxnSpPr>
          <p:spPr>
            <a:xfrm>
              <a:off x="2867375" y="4357511"/>
              <a:ext cx="1862666" cy="0"/>
            </a:xfrm>
            <a:prstGeom prst="straightConnector1">
              <a:avLst/>
            </a:prstGeom>
            <a:noFill/>
            <a:ln cap="flat" cmpd="sng" w="19050">
              <a:solidFill>
                <a:schemeClr val="accent1"/>
              </a:solidFill>
              <a:prstDash val="solid"/>
              <a:miter lim="800000"/>
              <a:headEnd len="sm" w="sm" type="none"/>
              <a:tailEnd len="sm" w="sm" type="none"/>
            </a:ln>
          </p:spPr>
        </p:cxnSp>
        <p:cxnSp>
          <p:nvCxnSpPr>
            <p:cNvPr id="271" name="Google Shape;271;p25"/>
            <p:cNvCxnSpPr/>
            <p:nvPr/>
          </p:nvCxnSpPr>
          <p:spPr>
            <a:xfrm>
              <a:off x="2867375" y="3412067"/>
              <a:ext cx="1862666" cy="0"/>
            </a:xfrm>
            <a:prstGeom prst="straightConnector1">
              <a:avLst/>
            </a:prstGeom>
            <a:noFill/>
            <a:ln cap="flat" cmpd="sng" w="19050">
              <a:solidFill>
                <a:schemeClr val="accent1"/>
              </a:solidFill>
              <a:prstDash val="solid"/>
              <a:miter lim="800000"/>
              <a:headEnd len="sm" w="sm" type="none"/>
              <a:tailEnd len="sm" w="sm" type="none"/>
            </a:ln>
          </p:spPr>
        </p:cxnSp>
        <p:cxnSp>
          <p:nvCxnSpPr>
            <p:cNvPr id="272" name="Google Shape;272;p25"/>
            <p:cNvCxnSpPr/>
            <p:nvPr/>
          </p:nvCxnSpPr>
          <p:spPr>
            <a:xfrm>
              <a:off x="5683957" y="4346222"/>
              <a:ext cx="1862666" cy="0"/>
            </a:xfrm>
            <a:prstGeom prst="straightConnector1">
              <a:avLst/>
            </a:prstGeom>
            <a:noFill/>
            <a:ln cap="flat" cmpd="sng" w="19050">
              <a:solidFill>
                <a:srgbClr val="FF0000"/>
              </a:solidFill>
              <a:prstDash val="solid"/>
              <a:miter lim="800000"/>
              <a:headEnd len="sm" w="sm" type="none"/>
              <a:tailEnd len="sm" w="sm" type="none"/>
            </a:ln>
          </p:spPr>
        </p:cxnSp>
        <p:cxnSp>
          <p:nvCxnSpPr>
            <p:cNvPr id="273" name="Google Shape;273;p25"/>
            <p:cNvCxnSpPr/>
            <p:nvPr/>
          </p:nvCxnSpPr>
          <p:spPr>
            <a:xfrm>
              <a:off x="5683957" y="3400778"/>
              <a:ext cx="1862666" cy="0"/>
            </a:xfrm>
            <a:prstGeom prst="straightConnector1">
              <a:avLst/>
            </a:prstGeom>
            <a:noFill/>
            <a:ln cap="flat" cmpd="sng" w="19050">
              <a:solidFill>
                <a:srgbClr val="FF0000"/>
              </a:solidFill>
              <a:prstDash val="solid"/>
              <a:miter lim="800000"/>
              <a:headEnd len="sm" w="sm" type="none"/>
              <a:tailEnd len="sm" w="sm" type="none"/>
            </a:ln>
          </p:spPr>
        </p:cxnSp>
        <p:sp>
          <p:nvSpPr>
            <p:cNvPr id="274" name="Google Shape;274;p25"/>
            <p:cNvSpPr/>
            <p:nvPr/>
          </p:nvSpPr>
          <p:spPr>
            <a:xfrm>
              <a:off x="3688640" y="3270302"/>
              <a:ext cx="220136" cy="225770"/>
            </a:xfrm>
            <a:prstGeom prst="ellipse">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5" name="Google Shape;275;p25"/>
            <p:cNvSpPr/>
            <p:nvPr/>
          </p:nvSpPr>
          <p:spPr>
            <a:xfrm>
              <a:off x="6595534" y="3290360"/>
              <a:ext cx="220136" cy="225772"/>
            </a:xfrm>
            <a:prstGeom prst="ellipse">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cxnSp>
        <p:nvCxnSpPr>
          <p:cNvPr id="276" name="Google Shape;276;p25"/>
          <p:cNvCxnSpPr/>
          <p:nvPr/>
        </p:nvCxnSpPr>
        <p:spPr>
          <a:xfrm>
            <a:off x="2583406" y="3429000"/>
            <a:ext cx="4788239" cy="0"/>
          </a:xfrm>
          <a:prstGeom prst="straightConnector1">
            <a:avLst/>
          </a:prstGeom>
          <a:noFill/>
          <a:ln cap="flat" cmpd="sng" w="19050">
            <a:solidFill>
              <a:schemeClr val="accent1"/>
            </a:solidFill>
            <a:prstDash val="dash"/>
            <a:miter lim="800000"/>
            <a:headEnd len="sm" w="sm" type="none"/>
            <a:tailEnd len="sm" w="sm" type="none"/>
          </a:ln>
        </p:spPr>
      </p:cxnSp>
      <p:cxnSp>
        <p:nvCxnSpPr>
          <p:cNvPr id="277" name="Google Shape;277;p25"/>
          <p:cNvCxnSpPr/>
          <p:nvPr/>
        </p:nvCxnSpPr>
        <p:spPr>
          <a:xfrm>
            <a:off x="2587282" y="4439355"/>
            <a:ext cx="4788239" cy="0"/>
          </a:xfrm>
          <a:prstGeom prst="straightConnector1">
            <a:avLst/>
          </a:prstGeom>
          <a:noFill/>
          <a:ln cap="flat" cmpd="sng" w="19050">
            <a:solidFill>
              <a:schemeClr val="accent1"/>
            </a:solidFill>
            <a:prstDash val="dash"/>
            <a:miter lim="800000"/>
            <a:headEnd len="sm" w="sm" type="none"/>
            <a:tailEnd len="sm" w="sm" type="none"/>
          </a:ln>
        </p:spPr>
      </p:cxnSp>
      <p:cxnSp>
        <p:nvCxnSpPr>
          <p:cNvPr id="278" name="Google Shape;278;p25"/>
          <p:cNvCxnSpPr/>
          <p:nvPr/>
        </p:nvCxnSpPr>
        <p:spPr>
          <a:xfrm>
            <a:off x="2583406" y="5540506"/>
            <a:ext cx="4788239" cy="0"/>
          </a:xfrm>
          <a:prstGeom prst="straightConnector1">
            <a:avLst/>
          </a:prstGeom>
          <a:noFill/>
          <a:ln cap="flat" cmpd="sng" w="19050">
            <a:solidFill>
              <a:schemeClr val="accent1"/>
            </a:solidFill>
            <a:prstDash val="dash"/>
            <a:miter lim="800000"/>
            <a:headEnd len="sm" w="sm" type="none"/>
            <a:tailEnd len="sm" w="sm" type="none"/>
          </a:ln>
        </p:spPr>
      </p:cxnSp>
      <p:sp>
        <p:nvSpPr>
          <p:cNvPr id="279" name="Google Shape;279;p25"/>
          <p:cNvSpPr/>
          <p:nvPr/>
        </p:nvSpPr>
        <p:spPr>
          <a:xfrm>
            <a:off x="2583405" y="2278016"/>
            <a:ext cx="4788240" cy="4348562"/>
          </a:xfrm>
          <a:prstGeom prst="rect">
            <a:avLst/>
          </a:prstGeom>
          <a:noFill/>
          <a:ln cap="flat" cmpd="sng" w="19050">
            <a:solidFill>
              <a:srgbClr val="082836"/>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0" name="Google Shape;280;p25"/>
          <p:cNvSpPr/>
          <p:nvPr/>
        </p:nvSpPr>
        <p:spPr>
          <a:xfrm>
            <a:off x="7462015" y="3767998"/>
            <a:ext cx="2233129" cy="855101"/>
          </a:xfrm>
          <a:prstGeom prst="lef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1" name="Google Shape;281;p25"/>
          <p:cNvSpPr txBox="1"/>
          <p:nvPr/>
        </p:nvSpPr>
        <p:spPr>
          <a:xfrm>
            <a:off x="7462016" y="4010882"/>
            <a:ext cx="23959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The correspondence.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Part c: What does the problem want?</a:t>
            </a:r>
            <a:endParaRPr/>
          </a:p>
        </p:txBody>
      </p:sp>
      <p:sp>
        <p:nvSpPr>
          <p:cNvPr id="287" name="Google Shape;28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88" name="Google Shape;288;p26"/>
          <p:cNvPicPr preferRelativeResize="0"/>
          <p:nvPr/>
        </p:nvPicPr>
        <p:blipFill rotWithShape="1">
          <a:blip r:embed="rId3">
            <a:alphaModFix/>
          </a:blip>
          <a:srcRect b="0" l="0" r="0" t="0"/>
          <a:stretch/>
        </p:blipFill>
        <p:spPr>
          <a:xfrm>
            <a:off x="838200" y="1422913"/>
            <a:ext cx="9323917" cy="855103"/>
          </a:xfrm>
          <a:prstGeom prst="rect">
            <a:avLst/>
          </a:prstGeom>
          <a:noFill/>
          <a:ln>
            <a:noFill/>
          </a:ln>
        </p:spPr>
      </p:pic>
      <p:pic>
        <p:nvPicPr>
          <p:cNvPr descr="a man with a beard is talking to another man in a car ." id="289" name="Google Shape;289;p26"/>
          <p:cNvPicPr preferRelativeResize="0"/>
          <p:nvPr/>
        </p:nvPicPr>
        <p:blipFill rotWithShape="1">
          <a:blip r:embed="rId4">
            <a:alphaModFix/>
          </a:blip>
          <a:srcRect b="0" l="0" r="0" t="0"/>
          <a:stretch/>
        </p:blipFill>
        <p:spPr>
          <a:xfrm>
            <a:off x="932728" y="2372695"/>
            <a:ext cx="4953523" cy="2825606"/>
          </a:xfrm>
          <a:prstGeom prst="rect">
            <a:avLst/>
          </a:prstGeom>
          <a:noFill/>
          <a:ln>
            <a:noFill/>
          </a:ln>
        </p:spPr>
      </p:pic>
      <p:sp>
        <p:nvSpPr>
          <p:cNvPr id="290" name="Google Shape;290;p26"/>
          <p:cNvSpPr txBox="1"/>
          <p:nvPr/>
        </p:nvSpPr>
        <p:spPr>
          <a:xfrm>
            <a:off x="6137425" y="2278025"/>
            <a:ext cx="5931000" cy="3170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The problem asks us for two things:</a:t>
            </a:r>
            <a:endParaRPr/>
          </a:p>
          <a:p>
            <a:pPr indent="0" lvl="0" marL="0" marR="0" rtl="0" algn="l">
              <a:spcBef>
                <a:spcPts val="0"/>
              </a:spcBef>
              <a:spcAft>
                <a:spcPts val="0"/>
              </a:spcAft>
              <a:buNone/>
            </a:pPr>
            <a:br>
              <a:rPr lang="en-US" sz="1800">
                <a:solidFill>
                  <a:schemeClr val="dk1"/>
                </a:solidFill>
                <a:latin typeface="Play"/>
                <a:ea typeface="Play"/>
                <a:cs typeface="Play"/>
                <a:sym typeface="Play"/>
              </a:rPr>
            </a:br>
            <a:r>
              <a:rPr lang="en-US" sz="1800">
                <a:solidFill>
                  <a:schemeClr val="dk1"/>
                </a:solidFill>
                <a:latin typeface="Play"/>
                <a:ea typeface="Play"/>
                <a:cs typeface="Play"/>
                <a:sym typeface="Play"/>
              </a:rPr>
              <a:t>1) Show that the</a:t>
            </a:r>
            <a:r>
              <a:rPr b="1" lang="en-US" sz="1800">
                <a:solidFill>
                  <a:schemeClr val="dk1"/>
                </a:solidFill>
                <a:latin typeface="Play"/>
                <a:ea typeface="Play"/>
                <a:cs typeface="Play"/>
                <a:sym typeface="Play"/>
              </a:rPr>
              <a:t> </a:t>
            </a:r>
            <a:r>
              <a:rPr lang="en-US" sz="1800">
                <a:solidFill>
                  <a:schemeClr val="dk1"/>
                </a:solidFill>
                <a:latin typeface="Play"/>
                <a:ea typeface="Play"/>
                <a:cs typeface="Play"/>
                <a:sym typeface="Play"/>
              </a:rPr>
              <a:t>interaction</a:t>
            </a:r>
            <a:r>
              <a:rPr b="1" lang="en-US" sz="1800">
                <a:solidFill>
                  <a:schemeClr val="dk1"/>
                </a:solidFill>
                <a:latin typeface="Play"/>
                <a:ea typeface="Play"/>
                <a:cs typeface="Play"/>
                <a:sym typeface="Play"/>
              </a:rPr>
              <a:t> </a:t>
            </a:r>
            <a:r>
              <a:rPr lang="en-US" sz="1800">
                <a:solidFill>
                  <a:schemeClr val="dk1"/>
                </a:solidFill>
                <a:latin typeface="Play"/>
                <a:ea typeface="Play"/>
                <a:cs typeface="Play"/>
                <a:sym typeface="Play"/>
              </a:rPr>
              <a:t>behaves like a CZ gate, and for that to happen we want to prepare the combined state of the system to contain |ee&gt;.</a:t>
            </a:r>
            <a:endParaRPr/>
          </a:p>
          <a:p>
            <a:pPr indent="0" lvl="0" marL="0" marR="0" rtl="0" algn="l">
              <a:spcBef>
                <a:spcPts val="0"/>
              </a:spcBef>
              <a:spcAft>
                <a:spcPts val="0"/>
              </a:spcAft>
              <a:buNone/>
            </a:pPr>
            <a:r>
              <a:t/>
            </a:r>
            <a:endParaRPr sz="1800">
              <a:solidFill>
                <a:schemeClr val="dk1"/>
              </a:solidFill>
              <a:latin typeface="Play"/>
              <a:ea typeface="Play"/>
              <a:cs typeface="Play"/>
              <a:sym typeface="Play"/>
            </a:endParaRPr>
          </a:p>
          <a:p>
            <a:pPr indent="0" lvl="0" marL="0" marR="0" rtl="0" algn="l">
              <a:spcBef>
                <a:spcPts val="0"/>
              </a:spcBef>
              <a:spcAft>
                <a:spcPts val="0"/>
              </a:spcAft>
              <a:buNone/>
            </a:pPr>
            <a:r>
              <a:rPr lang="en-US" sz="1800">
                <a:solidFill>
                  <a:schemeClr val="dk1"/>
                </a:solidFill>
                <a:latin typeface="Play"/>
                <a:ea typeface="Play"/>
                <a:cs typeface="Play"/>
                <a:sym typeface="Play"/>
              </a:rPr>
              <a:t>2) Acting with this CZ gate creates entanglement from a non-entangled state. So, this combined state of this system, should also satisfy this condition; that the interaction Hamiltonian takes it from non-entangled to entangled.</a:t>
            </a:r>
            <a:endParaRPr/>
          </a:p>
        </p:txBody>
      </p:sp>
      <p:sp>
        <p:nvSpPr>
          <p:cNvPr id="291" name="Google Shape;291;p26"/>
          <p:cNvSpPr txBox="1"/>
          <p:nvPr/>
        </p:nvSpPr>
        <p:spPr>
          <a:xfrm>
            <a:off x="621082" y="5743055"/>
            <a:ext cx="1163459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Arial"/>
                <a:ea typeface="Arial"/>
                <a:cs typeface="Arial"/>
                <a:sym typeface="Arial"/>
              </a:rPr>
              <a:t>So, the mission now is to look for or prepare the right state!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Part c: Looking for the right state.</a:t>
            </a:r>
            <a:endParaRPr/>
          </a:p>
        </p:txBody>
      </p:sp>
      <p:pic>
        <p:nvPicPr>
          <p:cNvPr id="297" name="Google Shape;297;p27"/>
          <p:cNvPicPr preferRelativeResize="0"/>
          <p:nvPr/>
        </p:nvPicPr>
        <p:blipFill rotWithShape="1">
          <a:blip r:embed="rId3">
            <a:alphaModFix/>
          </a:blip>
          <a:srcRect b="0" l="0" r="0" t="0"/>
          <a:stretch/>
        </p:blipFill>
        <p:spPr>
          <a:xfrm>
            <a:off x="838200" y="1422913"/>
            <a:ext cx="9323917" cy="855103"/>
          </a:xfrm>
          <a:prstGeom prst="rect">
            <a:avLst/>
          </a:prstGeom>
          <a:noFill/>
          <a:ln>
            <a:noFill/>
          </a:ln>
        </p:spPr>
      </p:pic>
      <p:grpSp>
        <p:nvGrpSpPr>
          <p:cNvPr id="298" name="Google Shape;298;p27"/>
          <p:cNvGrpSpPr/>
          <p:nvPr/>
        </p:nvGrpSpPr>
        <p:grpSpPr>
          <a:xfrm>
            <a:off x="5500158" y="1917594"/>
            <a:ext cx="4112410" cy="1919136"/>
            <a:chOff x="6096000" y="2673350"/>
            <a:chExt cx="4421762" cy="1940577"/>
          </a:xfrm>
        </p:grpSpPr>
        <p:pic>
          <p:nvPicPr>
            <p:cNvPr id="299" name="Google Shape;299;p27"/>
            <p:cNvPicPr preferRelativeResize="0"/>
            <p:nvPr/>
          </p:nvPicPr>
          <p:blipFill rotWithShape="1">
            <a:blip r:embed="rId4">
              <a:alphaModFix/>
            </a:blip>
            <a:srcRect b="0" l="0" r="0" t="0"/>
            <a:stretch/>
          </p:blipFill>
          <p:spPr>
            <a:xfrm>
              <a:off x="6096000" y="2673350"/>
              <a:ext cx="4421762" cy="1508777"/>
            </a:xfrm>
            <a:prstGeom prst="rect">
              <a:avLst/>
            </a:prstGeom>
            <a:noFill/>
            <a:ln>
              <a:noFill/>
            </a:ln>
          </p:spPr>
        </p:pic>
        <p:pic>
          <p:nvPicPr>
            <p:cNvPr id="300" name="Google Shape;300;p27"/>
            <p:cNvPicPr preferRelativeResize="0"/>
            <p:nvPr/>
          </p:nvPicPr>
          <p:blipFill rotWithShape="1">
            <a:blip r:embed="rId5">
              <a:alphaModFix/>
            </a:blip>
            <a:srcRect b="0" l="0" r="0" t="0"/>
            <a:stretch/>
          </p:blipFill>
          <p:spPr>
            <a:xfrm>
              <a:off x="8153400" y="4182127"/>
              <a:ext cx="914400" cy="431800"/>
            </a:xfrm>
            <a:prstGeom prst="rect">
              <a:avLst/>
            </a:prstGeom>
            <a:noFill/>
            <a:ln>
              <a:noFill/>
            </a:ln>
          </p:spPr>
        </p:pic>
      </p:grpSp>
      <p:sp>
        <p:nvSpPr>
          <p:cNvPr id="301" name="Google Shape;301;p27"/>
          <p:cNvSpPr txBox="1"/>
          <p:nvPr/>
        </p:nvSpPr>
        <p:spPr>
          <a:xfrm>
            <a:off x="4123051" y="3840496"/>
            <a:ext cx="7954026" cy="4247317"/>
          </a:xfrm>
          <a:prstGeom prst="rect">
            <a:avLst/>
          </a:prstGeom>
          <a:blipFill rotWithShape="1">
            <a:blip r:embed="rId6">
              <a:alphaModFix/>
            </a:blip>
            <a:stretch>
              <a:fillRect b="0" l="-477" r="0" t="-59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pic>
        <p:nvPicPr>
          <p:cNvPr id="302" name="Google Shape;302;p27"/>
          <p:cNvPicPr preferRelativeResize="0"/>
          <p:nvPr/>
        </p:nvPicPr>
        <p:blipFill rotWithShape="1">
          <a:blip r:embed="rId7">
            <a:alphaModFix/>
          </a:blip>
          <a:srcRect b="0" l="0" r="0" t="0"/>
          <a:stretch/>
        </p:blipFill>
        <p:spPr>
          <a:xfrm>
            <a:off x="6672907" y="4161124"/>
            <a:ext cx="2882900" cy="533400"/>
          </a:xfrm>
          <a:prstGeom prst="rect">
            <a:avLst/>
          </a:prstGeom>
          <a:noFill/>
          <a:ln>
            <a:noFill/>
          </a:ln>
        </p:spPr>
      </p:pic>
      <p:sp>
        <p:nvSpPr>
          <p:cNvPr id="303" name="Google Shape;303;p27"/>
          <p:cNvSpPr txBox="1"/>
          <p:nvPr/>
        </p:nvSpPr>
        <p:spPr>
          <a:xfrm>
            <a:off x="1230759" y="4034135"/>
            <a:ext cx="164241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Shreya’s simulation.</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04" name="Google Shape;304;p27" title="pi_pulse (online-video-cutter.com).gif"/>
          <p:cNvPicPr preferRelativeResize="0"/>
          <p:nvPr/>
        </p:nvPicPr>
        <p:blipFill>
          <a:blip r:embed="rId8">
            <a:alphaModFix/>
          </a:blip>
          <a:stretch>
            <a:fillRect/>
          </a:stretch>
        </p:blipFill>
        <p:spPr>
          <a:xfrm>
            <a:off x="351550" y="2291200"/>
            <a:ext cx="3219450" cy="3886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Part c: Looking for the right state.</a:t>
            </a:r>
            <a:endParaRPr/>
          </a:p>
        </p:txBody>
      </p:sp>
      <p:pic>
        <p:nvPicPr>
          <p:cNvPr id="310" name="Google Shape;310;p28"/>
          <p:cNvPicPr preferRelativeResize="0"/>
          <p:nvPr/>
        </p:nvPicPr>
        <p:blipFill rotWithShape="1">
          <a:blip r:embed="rId3">
            <a:alphaModFix/>
          </a:blip>
          <a:srcRect b="0" l="0" r="0" t="0"/>
          <a:stretch/>
        </p:blipFill>
        <p:spPr>
          <a:xfrm>
            <a:off x="838200" y="1422913"/>
            <a:ext cx="9323917" cy="855103"/>
          </a:xfrm>
          <a:prstGeom prst="rect">
            <a:avLst/>
          </a:prstGeom>
          <a:noFill/>
          <a:ln>
            <a:noFill/>
          </a:ln>
        </p:spPr>
      </p:pic>
      <p:grpSp>
        <p:nvGrpSpPr>
          <p:cNvPr id="311" name="Google Shape;311;p28"/>
          <p:cNvGrpSpPr/>
          <p:nvPr/>
        </p:nvGrpSpPr>
        <p:grpSpPr>
          <a:xfrm>
            <a:off x="3874214" y="2172198"/>
            <a:ext cx="4049779" cy="1743771"/>
            <a:chOff x="6096000" y="2673350"/>
            <a:chExt cx="4421762" cy="1940577"/>
          </a:xfrm>
        </p:grpSpPr>
        <p:pic>
          <p:nvPicPr>
            <p:cNvPr id="312" name="Google Shape;312;p28"/>
            <p:cNvPicPr preferRelativeResize="0"/>
            <p:nvPr/>
          </p:nvPicPr>
          <p:blipFill rotWithShape="1">
            <a:blip r:embed="rId4">
              <a:alphaModFix/>
            </a:blip>
            <a:srcRect b="0" l="0" r="0" t="0"/>
            <a:stretch/>
          </p:blipFill>
          <p:spPr>
            <a:xfrm>
              <a:off x="6096000" y="2673350"/>
              <a:ext cx="4421762" cy="1508777"/>
            </a:xfrm>
            <a:prstGeom prst="rect">
              <a:avLst/>
            </a:prstGeom>
            <a:noFill/>
            <a:ln>
              <a:noFill/>
            </a:ln>
          </p:spPr>
        </p:pic>
        <p:pic>
          <p:nvPicPr>
            <p:cNvPr id="313" name="Google Shape;313;p28"/>
            <p:cNvPicPr preferRelativeResize="0"/>
            <p:nvPr/>
          </p:nvPicPr>
          <p:blipFill rotWithShape="1">
            <a:blip r:embed="rId5">
              <a:alphaModFix/>
            </a:blip>
            <a:srcRect b="0" l="0" r="0" t="0"/>
            <a:stretch/>
          </p:blipFill>
          <p:spPr>
            <a:xfrm>
              <a:off x="8153400" y="4182127"/>
              <a:ext cx="914400" cy="431800"/>
            </a:xfrm>
            <a:prstGeom prst="rect">
              <a:avLst/>
            </a:prstGeom>
            <a:noFill/>
            <a:ln>
              <a:noFill/>
            </a:ln>
          </p:spPr>
        </p:pic>
      </p:grpSp>
      <p:sp>
        <p:nvSpPr>
          <p:cNvPr id="314" name="Google Shape;314;p28"/>
          <p:cNvSpPr txBox="1"/>
          <p:nvPr/>
        </p:nvSpPr>
        <p:spPr>
          <a:xfrm>
            <a:off x="4037648" y="3926813"/>
            <a:ext cx="6252387" cy="3416320"/>
          </a:xfrm>
          <a:prstGeom prst="rect">
            <a:avLst/>
          </a:prstGeom>
          <a:blipFill rotWithShape="1">
            <a:blip r:embed="rId6">
              <a:alphaModFix/>
            </a:blip>
            <a:stretch>
              <a:fillRect b="0" l="-606" r="0" t="-74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pic>
        <p:nvPicPr>
          <p:cNvPr id="315" name="Google Shape;315;p28"/>
          <p:cNvPicPr preferRelativeResize="0"/>
          <p:nvPr/>
        </p:nvPicPr>
        <p:blipFill rotWithShape="1">
          <a:blip r:embed="rId7">
            <a:alphaModFix/>
          </a:blip>
          <a:srcRect b="0" l="0" r="0" t="0"/>
          <a:stretch/>
        </p:blipFill>
        <p:spPr>
          <a:xfrm>
            <a:off x="4037648" y="5284458"/>
            <a:ext cx="2256532" cy="709528"/>
          </a:xfrm>
          <a:prstGeom prst="rect">
            <a:avLst/>
          </a:prstGeom>
          <a:noFill/>
          <a:ln>
            <a:noFill/>
          </a:ln>
        </p:spPr>
      </p:pic>
      <p:pic>
        <p:nvPicPr>
          <p:cNvPr id="316" name="Google Shape;316;p28"/>
          <p:cNvPicPr preferRelativeResize="0"/>
          <p:nvPr/>
        </p:nvPicPr>
        <p:blipFill rotWithShape="1">
          <a:blip r:embed="rId8">
            <a:alphaModFix/>
          </a:blip>
          <a:srcRect b="0" l="0" r="0" t="0"/>
          <a:stretch/>
        </p:blipFill>
        <p:spPr>
          <a:xfrm>
            <a:off x="6150492" y="5192554"/>
            <a:ext cx="4117589" cy="744423"/>
          </a:xfrm>
          <a:prstGeom prst="rect">
            <a:avLst/>
          </a:prstGeom>
          <a:noFill/>
          <a:ln>
            <a:noFill/>
          </a:ln>
        </p:spPr>
      </p:pic>
      <p:pic>
        <p:nvPicPr>
          <p:cNvPr id="317" name="Google Shape;317;p28"/>
          <p:cNvPicPr preferRelativeResize="0"/>
          <p:nvPr/>
        </p:nvPicPr>
        <p:blipFill rotWithShape="1">
          <a:blip r:embed="rId9">
            <a:alphaModFix/>
          </a:blip>
          <a:srcRect b="0" l="0" r="0" t="0"/>
          <a:stretch/>
        </p:blipFill>
        <p:spPr>
          <a:xfrm>
            <a:off x="7385181" y="5973879"/>
            <a:ext cx="2882900" cy="723900"/>
          </a:xfrm>
          <a:prstGeom prst="rect">
            <a:avLst/>
          </a:prstGeom>
          <a:noFill/>
          <a:ln>
            <a:noFill/>
          </a:ln>
        </p:spPr>
      </p:pic>
      <p:pic>
        <p:nvPicPr>
          <p:cNvPr descr="Checkmark with solid fill" id="318" name="Google Shape;318;p28"/>
          <p:cNvPicPr preferRelativeResize="0"/>
          <p:nvPr/>
        </p:nvPicPr>
        <p:blipFill rotWithShape="1">
          <a:blip r:embed="rId10">
            <a:alphaModFix/>
          </a:blip>
          <a:srcRect b="0" l="0" r="0" t="0"/>
          <a:stretch/>
        </p:blipFill>
        <p:spPr>
          <a:xfrm>
            <a:off x="10315300" y="5852389"/>
            <a:ext cx="845390" cy="845390"/>
          </a:xfrm>
          <a:prstGeom prst="rect">
            <a:avLst/>
          </a:prstGeom>
          <a:noFill/>
          <a:ln>
            <a:noFill/>
          </a:ln>
        </p:spPr>
      </p:pic>
      <p:sp>
        <p:nvSpPr>
          <p:cNvPr id="319" name="Google Shape;319;p28"/>
          <p:cNvSpPr txBox="1"/>
          <p:nvPr/>
        </p:nvSpPr>
        <p:spPr>
          <a:xfrm>
            <a:off x="1241644" y="3892621"/>
            <a:ext cx="164241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Shreya’s simulation.</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20" name="Google Shape;320;p28" title="fixed_order_cz (online-video-cutter.com).gif"/>
          <p:cNvPicPr preferRelativeResize="0"/>
          <p:nvPr/>
        </p:nvPicPr>
        <p:blipFill>
          <a:blip r:embed="rId11">
            <a:alphaModFix/>
          </a:blip>
          <a:stretch>
            <a:fillRect/>
          </a:stretch>
        </p:blipFill>
        <p:spPr>
          <a:xfrm>
            <a:off x="620850" y="2278025"/>
            <a:ext cx="3200400" cy="3848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Part c:</a:t>
            </a:r>
            <a:endParaRPr/>
          </a:p>
        </p:txBody>
      </p:sp>
      <p:sp>
        <p:nvSpPr>
          <p:cNvPr id="326" name="Google Shape;326;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7" name="Google Shape;327;p29"/>
          <p:cNvPicPr preferRelativeResize="0"/>
          <p:nvPr/>
        </p:nvPicPr>
        <p:blipFill rotWithShape="1">
          <a:blip r:embed="rId3">
            <a:alphaModFix/>
          </a:blip>
          <a:srcRect b="0" l="0" r="0" t="0"/>
          <a:stretch/>
        </p:blipFill>
        <p:spPr>
          <a:xfrm>
            <a:off x="838200" y="1422913"/>
            <a:ext cx="9323917" cy="855103"/>
          </a:xfrm>
          <a:prstGeom prst="rect">
            <a:avLst/>
          </a:prstGeom>
          <a:noFill/>
          <a:ln>
            <a:noFill/>
          </a:ln>
        </p:spPr>
      </p:pic>
      <p:grpSp>
        <p:nvGrpSpPr>
          <p:cNvPr id="328" name="Google Shape;328;p29"/>
          <p:cNvGrpSpPr/>
          <p:nvPr/>
        </p:nvGrpSpPr>
        <p:grpSpPr>
          <a:xfrm>
            <a:off x="3579660" y="2482590"/>
            <a:ext cx="4863577" cy="741836"/>
            <a:chOff x="2631161" y="2507176"/>
            <a:chExt cx="4461005" cy="690054"/>
          </a:xfrm>
        </p:grpSpPr>
        <p:pic>
          <p:nvPicPr>
            <p:cNvPr id="329" name="Google Shape;329;p29"/>
            <p:cNvPicPr preferRelativeResize="0"/>
            <p:nvPr/>
          </p:nvPicPr>
          <p:blipFill rotWithShape="1">
            <a:blip r:embed="rId4">
              <a:alphaModFix/>
            </a:blip>
            <a:srcRect b="0" l="0" r="0" t="0"/>
            <a:stretch/>
          </p:blipFill>
          <p:spPr>
            <a:xfrm>
              <a:off x="2631161" y="2507176"/>
              <a:ext cx="1540005" cy="665002"/>
            </a:xfrm>
            <a:prstGeom prst="rect">
              <a:avLst/>
            </a:prstGeom>
            <a:noFill/>
            <a:ln>
              <a:noFill/>
            </a:ln>
          </p:spPr>
        </p:pic>
        <p:pic>
          <p:nvPicPr>
            <p:cNvPr id="330" name="Google Shape;330;p29"/>
            <p:cNvPicPr preferRelativeResize="0"/>
            <p:nvPr/>
          </p:nvPicPr>
          <p:blipFill rotWithShape="1">
            <a:blip r:embed="rId5">
              <a:alphaModFix/>
            </a:blip>
            <a:srcRect b="0" l="0" r="0" t="0"/>
            <a:stretch/>
          </p:blipFill>
          <p:spPr>
            <a:xfrm>
              <a:off x="4171166" y="2562230"/>
              <a:ext cx="2921000" cy="635000"/>
            </a:xfrm>
            <a:prstGeom prst="rect">
              <a:avLst/>
            </a:prstGeom>
            <a:noFill/>
            <a:ln>
              <a:noFill/>
            </a:ln>
          </p:spPr>
        </p:pic>
      </p:grpSp>
      <p:sp>
        <p:nvSpPr>
          <p:cNvPr id="331" name="Google Shape;331;p29"/>
          <p:cNvSpPr txBox="1"/>
          <p:nvPr/>
        </p:nvSpPr>
        <p:spPr>
          <a:xfrm>
            <a:off x="966338" y="3957759"/>
            <a:ext cx="5226600" cy="175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Looks like a good start! This state in not entangled, and it contains |ee&gt;. All what’s left to prove is to show that the INTERACTION is going to take it to an entangled state. Since we only need the INTERACTION part, we better turn off the laser.</a:t>
            </a:r>
            <a:endParaRPr/>
          </a:p>
        </p:txBody>
      </p:sp>
      <p:pic>
        <p:nvPicPr>
          <p:cNvPr descr="a cartoon monkey is holding a light switch in his hand" id="332" name="Google Shape;332;p29"/>
          <p:cNvPicPr preferRelativeResize="0"/>
          <p:nvPr/>
        </p:nvPicPr>
        <p:blipFill rotWithShape="1">
          <a:blip r:embed="rId6">
            <a:alphaModFix/>
          </a:blip>
          <a:srcRect b="0" l="0" r="0" t="0"/>
          <a:stretch/>
        </p:blipFill>
        <p:spPr>
          <a:xfrm>
            <a:off x="7100743" y="3335804"/>
            <a:ext cx="3595910" cy="30567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Part c:</a:t>
            </a:r>
            <a:endParaRPr/>
          </a:p>
        </p:txBody>
      </p:sp>
      <p:pic>
        <p:nvPicPr>
          <p:cNvPr id="338" name="Google Shape;338;p30"/>
          <p:cNvPicPr preferRelativeResize="0"/>
          <p:nvPr/>
        </p:nvPicPr>
        <p:blipFill rotWithShape="1">
          <a:blip r:embed="rId3">
            <a:alphaModFix/>
          </a:blip>
          <a:srcRect b="0" l="0" r="0" t="0"/>
          <a:stretch/>
        </p:blipFill>
        <p:spPr>
          <a:xfrm>
            <a:off x="838200" y="1422913"/>
            <a:ext cx="9323917" cy="855103"/>
          </a:xfrm>
          <a:prstGeom prst="rect">
            <a:avLst/>
          </a:prstGeom>
          <a:noFill/>
          <a:ln>
            <a:noFill/>
          </a:ln>
        </p:spPr>
      </p:pic>
      <p:sp>
        <p:nvSpPr>
          <p:cNvPr id="339" name="Google Shape;339;p30"/>
          <p:cNvSpPr txBox="1"/>
          <p:nvPr/>
        </p:nvSpPr>
        <p:spPr>
          <a:xfrm>
            <a:off x="969452" y="3287323"/>
            <a:ext cx="1051560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We will start with the general case, where detunings are not the same, and see what problem they will result in:</a:t>
            </a:r>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40" name="Google Shape;340;p30"/>
          <p:cNvGrpSpPr/>
          <p:nvPr/>
        </p:nvGrpSpPr>
        <p:grpSpPr>
          <a:xfrm>
            <a:off x="3469202" y="2329077"/>
            <a:ext cx="4863577" cy="741836"/>
            <a:chOff x="2631161" y="2507176"/>
            <a:chExt cx="4461005" cy="690054"/>
          </a:xfrm>
        </p:grpSpPr>
        <p:pic>
          <p:nvPicPr>
            <p:cNvPr id="341" name="Google Shape;341;p30"/>
            <p:cNvPicPr preferRelativeResize="0"/>
            <p:nvPr/>
          </p:nvPicPr>
          <p:blipFill rotWithShape="1">
            <a:blip r:embed="rId4">
              <a:alphaModFix/>
            </a:blip>
            <a:srcRect b="0" l="0" r="0" t="0"/>
            <a:stretch/>
          </p:blipFill>
          <p:spPr>
            <a:xfrm>
              <a:off x="2631161" y="2507176"/>
              <a:ext cx="1540005" cy="665002"/>
            </a:xfrm>
            <a:prstGeom prst="rect">
              <a:avLst/>
            </a:prstGeom>
            <a:noFill/>
            <a:ln>
              <a:noFill/>
            </a:ln>
          </p:spPr>
        </p:pic>
        <p:pic>
          <p:nvPicPr>
            <p:cNvPr id="342" name="Google Shape;342;p30"/>
            <p:cNvPicPr preferRelativeResize="0"/>
            <p:nvPr/>
          </p:nvPicPr>
          <p:blipFill rotWithShape="1">
            <a:blip r:embed="rId5">
              <a:alphaModFix/>
            </a:blip>
            <a:srcRect b="0" l="0" r="0" t="0"/>
            <a:stretch/>
          </p:blipFill>
          <p:spPr>
            <a:xfrm>
              <a:off x="4171166" y="2562230"/>
              <a:ext cx="2921000" cy="635000"/>
            </a:xfrm>
            <a:prstGeom prst="rect">
              <a:avLst/>
            </a:prstGeom>
            <a:noFill/>
            <a:ln>
              <a:noFill/>
            </a:ln>
          </p:spPr>
        </p:pic>
      </p:grpSp>
      <p:pic>
        <p:nvPicPr>
          <p:cNvPr id="343" name="Google Shape;343;p30"/>
          <p:cNvPicPr preferRelativeResize="0"/>
          <p:nvPr/>
        </p:nvPicPr>
        <p:blipFill rotWithShape="1">
          <a:blip r:embed="rId6">
            <a:alphaModFix/>
          </a:blip>
          <a:srcRect b="0" l="0" r="0" t="14915"/>
          <a:stretch/>
        </p:blipFill>
        <p:spPr>
          <a:xfrm>
            <a:off x="2264986" y="4070810"/>
            <a:ext cx="7662028" cy="209623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Part c:</a:t>
            </a:r>
            <a:endParaRPr/>
          </a:p>
        </p:txBody>
      </p:sp>
      <p:pic>
        <p:nvPicPr>
          <p:cNvPr id="349" name="Google Shape;349;p31"/>
          <p:cNvPicPr preferRelativeResize="0"/>
          <p:nvPr/>
        </p:nvPicPr>
        <p:blipFill rotWithShape="1">
          <a:blip r:embed="rId3">
            <a:alphaModFix/>
          </a:blip>
          <a:srcRect b="0" l="0" r="0" t="0"/>
          <a:stretch/>
        </p:blipFill>
        <p:spPr>
          <a:xfrm>
            <a:off x="838200" y="1422913"/>
            <a:ext cx="9323917" cy="855103"/>
          </a:xfrm>
          <a:prstGeom prst="rect">
            <a:avLst/>
          </a:prstGeom>
          <a:noFill/>
          <a:ln>
            <a:noFill/>
          </a:ln>
        </p:spPr>
      </p:pic>
      <p:sp>
        <p:nvSpPr>
          <p:cNvPr id="350" name="Google Shape;350;p31"/>
          <p:cNvSpPr txBox="1"/>
          <p:nvPr/>
        </p:nvSpPr>
        <p:spPr>
          <a:xfrm>
            <a:off x="969452" y="3287323"/>
            <a:ext cx="1051560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51" name="Google Shape;351;p31"/>
          <p:cNvGrpSpPr/>
          <p:nvPr/>
        </p:nvGrpSpPr>
        <p:grpSpPr>
          <a:xfrm>
            <a:off x="3469202" y="2329077"/>
            <a:ext cx="4863577" cy="741836"/>
            <a:chOff x="2631161" y="2507176"/>
            <a:chExt cx="4461005" cy="690054"/>
          </a:xfrm>
        </p:grpSpPr>
        <p:pic>
          <p:nvPicPr>
            <p:cNvPr id="352" name="Google Shape;352;p31"/>
            <p:cNvPicPr preferRelativeResize="0"/>
            <p:nvPr/>
          </p:nvPicPr>
          <p:blipFill rotWithShape="1">
            <a:blip r:embed="rId4">
              <a:alphaModFix/>
            </a:blip>
            <a:srcRect b="0" l="0" r="0" t="0"/>
            <a:stretch/>
          </p:blipFill>
          <p:spPr>
            <a:xfrm>
              <a:off x="2631161" y="2507176"/>
              <a:ext cx="1540005" cy="665002"/>
            </a:xfrm>
            <a:prstGeom prst="rect">
              <a:avLst/>
            </a:prstGeom>
            <a:noFill/>
            <a:ln>
              <a:noFill/>
            </a:ln>
          </p:spPr>
        </p:pic>
        <p:pic>
          <p:nvPicPr>
            <p:cNvPr id="353" name="Google Shape;353;p31"/>
            <p:cNvPicPr preferRelativeResize="0"/>
            <p:nvPr/>
          </p:nvPicPr>
          <p:blipFill rotWithShape="1">
            <a:blip r:embed="rId5">
              <a:alphaModFix/>
            </a:blip>
            <a:srcRect b="0" l="0" r="0" t="0"/>
            <a:stretch/>
          </p:blipFill>
          <p:spPr>
            <a:xfrm>
              <a:off x="4171166" y="2562230"/>
              <a:ext cx="2921000" cy="635000"/>
            </a:xfrm>
            <a:prstGeom prst="rect">
              <a:avLst/>
            </a:prstGeom>
            <a:noFill/>
            <a:ln>
              <a:noFill/>
            </a:ln>
          </p:spPr>
        </p:pic>
      </p:grpSp>
      <p:pic>
        <p:nvPicPr>
          <p:cNvPr id="354" name="Google Shape;354;p31"/>
          <p:cNvPicPr preferRelativeResize="0"/>
          <p:nvPr/>
        </p:nvPicPr>
        <p:blipFill rotWithShape="1">
          <a:blip r:embed="rId6">
            <a:alphaModFix/>
          </a:blip>
          <a:srcRect b="0" l="0" r="0" t="0"/>
          <a:stretch/>
        </p:blipFill>
        <p:spPr>
          <a:xfrm>
            <a:off x="4603750" y="4742840"/>
            <a:ext cx="2984500" cy="1638300"/>
          </a:xfrm>
          <a:prstGeom prst="rect">
            <a:avLst/>
          </a:prstGeom>
          <a:noFill/>
          <a:ln>
            <a:noFill/>
          </a:ln>
        </p:spPr>
      </p:pic>
      <p:pic>
        <p:nvPicPr>
          <p:cNvPr id="355" name="Google Shape;355;p31"/>
          <p:cNvPicPr preferRelativeResize="0"/>
          <p:nvPr/>
        </p:nvPicPr>
        <p:blipFill rotWithShape="1">
          <a:blip r:embed="rId7">
            <a:alphaModFix/>
          </a:blip>
          <a:srcRect b="60863" l="0" r="0" t="14915"/>
          <a:stretch/>
        </p:blipFill>
        <p:spPr>
          <a:xfrm>
            <a:off x="1317167" y="3070913"/>
            <a:ext cx="7662028" cy="596738"/>
          </a:xfrm>
          <a:prstGeom prst="rect">
            <a:avLst/>
          </a:prstGeom>
          <a:noFill/>
          <a:ln>
            <a:noFill/>
          </a:ln>
        </p:spPr>
      </p:pic>
      <p:pic>
        <p:nvPicPr>
          <p:cNvPr id="356" name="Google Shape;356;p31"/>
          <p:cNvPicPr preferRelativeResize="0"/>
          <p:nvPr/>
        </p:nvPicPr>
        <p:blipFill rotWithShape="1">
          <a:blip r:embed="rId8">
            <a:alphaModFix/>
          </a:blip>
          <a:srcRect b="0" l="0" r="0" t="0"/>
          <a:stretch/>
        </p:blipFill>
        <p:spPr>
          <a:xfrm>
            <a:off x="3492500" y="3896419"/>
            <a:ext cx="5207000" cy="685800"/>
          </a:xfrm>
          <a:prstGeom prst="rect">
            <a:avLst/>
          </a:prstGeom>
          <a:noFill/>
          <a:ln>
            <a:noFill/>
          </a:ln>
        </p:spPr>
      </p:pic>
      <p:sp>
        <p:nvSpPr>
          <p:cNvPr id="357" name="Google Shape;357;p31"/>
          <p:cNvSpPr/>
          <p:nvPr/>
        </p:nvSpPr>
        <p:spPr>
          <a:xfrm>
            <a:off x="7327726" y="3070913"/>
            <a:ext cx="350729" cy="596738"/>
          </a:xfrm>
          <a:prstGeom prst="roundRect">
            <a:avLst>
              <a:gd fmla="val 16667" name="adj"/>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 name="Google Shape;358;p31"/>
          <p:cNvSpPr/>
          <p:nvPr/>
        </p:nvSpPr>
        <p:spPr>
          <a:xfrm>
            <a:off x="3971717" y="3065870"/>
            <a:ext cx="1928042" cy="596738"/>
          </a:xfrm>
          <a:prstGeom prst="roundRect">
            <a:avLst>
              <a:gd fmla="val 16667" name="adj"/>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 name="Google Shape;359;p31"/>
          <p:cNvSpPr/>
          <p:nvPr/>
        </p:nvSpPr>
        <p:spPr>
          <a:xfrm>
            <a:off x="5288283" y="3862125"/>
            <a:ext cx="887049" cy="580854"/>
          </a:xfrm>
          <a:prstGeom prst="roundRect">
            <a:avLst>
              <a:gd fmla="val 16667" name="adj"/>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0" name="Google Shape;360;p31"/>
          <p:cNvSpPr/>
          <p:nvPr/>
        </p:nvSpPr>
        <p:spPr>
          <a:xfrm>
            <a:off x="4296427" y="4742840"/>
            <a:ext cx="307323" cy="1445018"/>
          </a:xfrm>
          <a:prstGeom prst="leftBrace">
            <a:avLst>
              <a:gd fmla="val 8333" name="adj1"/>
              <a:gd fmla="val 50000"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1" name="Google Shape;361;p31"/>
          <p:cNvSpPr/>
          <p:nvPr/>
        </p:nvSpPr>
        <p:spPr>
          <a:xfrm>
            <a:off x="3620022" y="4296427"/>
            <a:ext cx="1678488" cy="1240077"/>
          </a:xfrm>
          <a:custGeom>
            <a:rect b="b" l="l" r="r" t="t"/>
            <a:pathLst>
              <a:path extrusionOk="0" h="1240077" w="1678488">
                <a:moveTo>
                  <a:pt x="1678488" y="0"/>
                </a:moveTo>
                <a:cubicBezTo>
                  <a:pt x="1456320" y="27771"/>
                  <a:pt x="1678765" y="2768"/>
                  <a:pt x="1277655" y="25052"/>
                </a:cubicBezTo>
                <a:cubicBezTo>
                  <a:pt x="1227454" y="27841"/>
                  <a:pt x="1177394" y="32811"/>
                  <a:pt x="1127342" y="37578"/>
                </a:cubicBezTo>
                <a:cubicBezTo>
                  <a:pt x="1035070" y="46366"/>
                  <a:pt x="942980" y="58573"/>
                  <a:pt x="851770" y="75157"/>
                </a:cubicBezTo>
                <a:cubicBezTo>
                  <a:pt x="747873" y="94047"/>
                  <a:pt x="829513" y="80103"/>
                  <a:pt x="739036" y="100209"/>
                </a:cubicBezTo>
                <a:cubicBezTo>
                  <a:pt x="709251" y="106828"/>
                  <a:pt x="656851" y="115078"/>
                  <a:pt x="626301" y="125261"/>
                </a:cubicBezTo>
                <a:cubicBezTo>
                  <a:pt x="604970" y="132371"/>
                  <a:pt x="584724" y="142418"/>
                  <a:pt x="563671" y="150313"/>
                </a:cubicBezTo>
                <a:cubicBezTo>
                  <a:pt x="551308" y="154949"/>
                  <a:pt x="538456" y="158203"/>
                  <a:pt x="526093" y="162839"/>
                </a:cubicBezTo>
                <a:cubicBezTo>
                  <a:pt x="505040" y="170734"/>
                  <a:pt x="484594" y="180207"/>
                  <a:pt x="463463" y="187891"/>
                </a:cubicBezTo>
                <a:cubicBezTo>
                  <a:pt x="438646" y="196915"/>
                  <a:pt x="410951" y="199357"/>
                  <a:pt x="388307" y="212943"/>
                </a:cubicBezTo>
                <a:cubicBezTo>
                  <a:pt x="314355" y="257314"/>
                  <a:pt x="348774" y="242822"/>
                  <a:pt x="288099" y="263047"/>
                </a:cubicBezTo>
                <a:cubicBezTo>
                  <a:pt x="217345" y="333798"/>
                  <a:pt x="314906" y="243710"/>
                  <a:pt x="225468" y="300625"/>
                </a:cubicBezTo>
                <a:cubicBezTo>
                  <a:pt x="190242" y="323041"/>
                  <a:pt x="154784" y="346257"/>
                  <a:pt x="125260" y="375781"/>
                </a:cubicBezTo>
                <a:cubicBezTo>
                  <a:pt x="77037" y="424004"/>
                  <a:pt x="102421" y="403533"/>
                  <a:pt x="50104" y="438411"/>
                </a:cubicBezTo>
                <a:cubicBezTo>
                  <a:pt x="45929" y="450937"/>
                  <a:pt x="42779" y="463853"/>
                  <a:pt x="37578" y="475989"/>
                </a:cubicBezTo>
                <a:cubicBezTo>
                  <a:pt x="30222" y="493152"/>
                  <a:pt x="19082" y="508610"/>
                  <a:pt x="12526" y="526094"/>
                </a:cubicBezTo>
                <a:cubicBezTo>
                  <a:pt x="6481" y="542213"/>
                  <a:pt x="4175" y="559497"/>
                  <a:pt x="0" y="576198"/>
                </a:cubicBezTo>
                <a:cubicBezTo>
                  <a:pt x="4175" y="609601"/>
                  <a:pt x="5473" y="643491"/>
                  <a:pt x="12526" y="676406"/>
                </a:cubicBezTo>
                <a:cubicBezTo>
                  <a:pt x="18059" y="702227"/>
                  <a:pt x="29227" y="726510"/>
                  <a:pt x="37578" y="751562"/>
                </a:cubicBezTo>
                <a:cubicBezTo>
                  <a:pt x="41753" y="764088"/>
                  <a:pt x="42780" y="778154"/>
                  <a:pt x="50104" y="789140"/>
                </a:cubicBezTo>
                <a:cubicBezTo>
                  <a:pt x="58455" y="801666"/>
                  <a:pt x="68423" y="813253"/>
                  <a:pt x="75156" y="826718"/>
                </a:cubicBezTo>
                <a:cubicBezTo>
                  <a:pt x="81061" y="838528"/>
                  <a:pt x="81777" y="852486"/>
                  <a:pt x="87682" y="864296"/>
                </a:cubicBezTo>
                <a:cubicBezTo>
                  <a:pt x="94415" y="877761"/>
                  <a:pt x="106001" y="888409"/>
                  <a:pt x="112734" y="901874"/>
                </a:cubicBezTo>
                <a:cubicBezTo>
                  <a:pt x="118639" y="913684"/>
                  <a:pt x="118467" y="928130"/>
                  <a:pt x="125260" y="939452"/>
                </a:cubicBezTo>
                <a:cubicBezTo>
                  <a:pt x="131336" y="949579"/>
                  <a:pt x="143226" y="955057"/>
                  <a:pt x="150312" y="964505"/>
                </a:cubicBezTo>
                <a:cubicBezTo>
                  <a:pt x="168377" y="988592"/>
                  <a:pt x="175364" y="1022960"/>
                  <a:pt x="200416" y="1039661"/>
                </a:cubicBezTo>
                <a:cubicBezTo>
                  <a:pt x="225468" y="1056362"/>
                  <a:pt x="247009" y="1080244"/>
                  <a:pt x="275573" y="1089765"/>
                </a:cubicBezTo>
                <a:cubicBezTo>
                  <a:pt x="288099" y="1093940"/>
                  <a:pt x="301341" y="1096386"/>
                  <a:pt x="313151" y="1102291"/>
                </a:cubicBezTo>
                <a:cubicBezTo>
                  <a:pt x="326616" y="1109024"/>
                  <a:pt x="336633" y="1122057"/>
                  <a:pt x="350729" y="1127343"/>
                </a:cubicBezTo>
                <a:cubicBezTo>
                  <a:pt x="370664" y="1134818"/>
                  <a:pt x="392576" y="1135251"/>
                  <a:pt x="413359" y="1139869"/>
                </a:cubicBezTo>
                <a:cubicBezTo>
                  <a:pt x="525474" y="1164783"/>
                  <a:pt x="391348" y="1140376"/>
                  <a:pt x="538619" y="1164921"/>
                </a:cubicBezTo>
                <a:lnTo>
                  <a:pt x="526093" y="1127343"/>
                </a:lnTo>
                <a:cubicBezTo>
                  <a:pt x="534444" y="1139869"/>
                  <a:pt x="548670" y="1150071"/>
                  <a:pt x="551145" y="1164921"/>
                </a:cubicBezTo>
                <a:cubicBezTo>
                  <a:pt x="557433" y="1202649"/>
                  <a:pt x="522726" y="1211287"/>
                  <a:pt x="501041" y="1227551"/>
                </a:cubicBezTo>
                <a:cubicBezTo>
                  <a:pt x="496317" y="1231094"/>
                  <a:pt x="492690" y="1235902"/>
                  <a:pt x="488515" y="1240077"/>
                </a:cubicBezTo>
              </a:path>
            </a:pathLst>
          </a:cu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The Problem:</a:t>
            </a:r>
            <a:endParaRPr/>
          </a:p>
        </p:txBody>
      </p:sp>
      <p:pic>
        <p:nvPicPr>
          <p:cNvPr id="96" name="Google Shape;96;p14"/>
          <p:cNvPicPr preferRelativeResize="0"/>
          <p:nvPr/>
        </p:nvPicPr>
        <p:blipFill rotWithShape="1">
          <a:blip r:embed="rId3">
            <a:alphaModFix/>
          </a:blip>
          <a:srcRect b="0" l="0" r="0" t="0"/>
          <a:stretch/>
        </p:blipFill>
        <p:spPr>
          <a:xfrm>
            <a:off x="838200" y="1690688"/>
            <a:ext cx="10515600" cy="4360946"/>
          </a:xfrm>
          <a:prstGeom prst="rect">
            <a:avLst/>
          </a:prstGeom>
          <a:noFill/>
          <a:ln>
            <a:noFill/>
          </a:ln>
        </p:spPr>
      </p:pic>
      <p:sp>
        <p:nvSpPr>
          <p:cNvPr id="97" name="Google Shape;9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Part c:</a:t>
            </a:r>
            <a:endParaRPr/>
          </a:p>
        </p:txBody>
      </p:sp>
      <p:pic>
        <p:nvPicPr>
          <p:cNvPr id="367" name="Google Shape;367;p32"/>
          <p:cNvPicPr preferRelativeResize="0"/>
          <p:nvPr/>
        </p:nvPicPr>
        <p:blipFill rotWithShape="1">
          <a:blip r:embed="rId3">
            <a:alphaModFix/>
          </a:blip>
          <a:srcRect b="0" l="0" r="0" t="0"/>
          <a:stretch/>
        </p:blipFill>
        <p:spPr>
          <a:xfrm>
            <a:off x="838200" y="1422913"/>
            <a:ext cx="9323917" cy="855103"/>
          </a:xfrm>
          <a:prstGeom prst="rect">
            <a:avLst/>
          </a:prstGeom>
          <a:noFill/>
          <a:ln>
            <a:noFill/>
          </a:ln>
        </p:spPr>
      </p:pic>
      <p:grpSp>
        <p:nvGrpSpPr>
          <p:cNvPr id="368" name="Google Shape;368;p32"/>
          <p:cNvGrpSpPr/>
          <p:nvPr/>
        </p:nvGrpSpPr>
        <p:grpSpPr>
          <a:xfrm>
            <a:off x="3512764" y="2278016"/>
            <a:ext cx="10515600" cy="4069239"/>
            <a:chOff x="2560254" y="2329077"/>
            <a:chExt cx="10515600" cy="4069239"/>
          </a:xfrm>
        </p:grpSpPr>
        <p:sp>
          <p:nvSpPr>
            <p:cNvPr id="369" name="Google Shape;369;p32"/>
            <p:cNvSpPr txBox="1"/>
            <p:nvPr/>
          </p:nvSpPr>
          <p:spPr>
            <a:xfrm>
              <a:off x="2560254" y="3287323"/>
              <a:ext cx="1051560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70" name="Google Shape;370;p32"/>
            <p:cNvGrpSpPr/>
            <p:nvPr/>
          </p:nvGrpSpPr>
          <p:grpSpPr>
            <a:xfrm>
              <a:off x="5060004" y="2329077"/>
              <a:ext cx="4863577" cy="741836"/>
              <a:chOff x="2631161" y="2507176"/>
              <a:chExt cx="4461005" cy="690054"/>
            </a:xfrm>
          </p:grpSpPr>
          <p:pic>
            <p:nvPicPr>
              <p:cNvPr id="371" name="Google Shape;371;p32"/>
              <p:cNvPicPr preferRelativeResize="0"/>
              <p:nvPr/>
            </p:nvPicPr>
            <p:blipFill rotWithShape="1">
              <a:blip r:embed="rId4">
                <a:alphaModFix/>
              </a:blip>
              <a:srcRect b="0" l="0" r="0" t="0"/>
              <a:stretch/>
            </p:blipFill>
            <p:spPr>
              <a:xfrm>
                <a:off x="2631161" y="2507176"/>
                <a:ext cx="1540005" cy="665002"/>
              </a:xfrm>
              <a:prstGeom prst="rect">
                <a:avLst/>
              </a:prstGeom>
              <a:noFill/>
              <a:ln>
                <a:noFill/>
              </a:ln>
            </p:spPr>
          </p:pic>
          <p:pic>
            <p:nvPicPr>
              <p:cNvPr id="372" name="Google Shape;372;p32"/>
              <p:cNvPicPr preferRelativeResize="0"/>
              <p:nvPr/>
            </p:nvPicPr>
            <p:blipFill rotWithShape="1">
              <a:blip r:embed="rId5">
                <a:alphaModFix/>
              </a:blip>
              <a:srcRect b="0" l="0" r="0" t="0"/>
              <a:stretch/>
            </p:blipFill>
            <p:spPr>
              <a:xfrm>
                <a:off x="4171166" y="2562230"/>
                <a:ext cx="2921000" cy="635000"/>
              </a:xfrm>
              <a:prstGeom prst="rect">
                <a:avLst/>
              </a:prstGeom>
              <a:noFill/>
              <a:ln>
                <a:noFill/>
              </a:ln>
            </p:spPr>
          </p:pic>
        </p:grpSp>
        <p:pic>
          <p:nvPicPr>
            <p:cNvPr id="373" name="Google Shape;373;p32"/>
            <p:cNvPicPr preferRelativeResize="0"/>
            <p:nvPr/>
          </p:nvPicPr>
          <p:blipFill rotWithShape="1">
            <a:blip r:embed="rId6">
              <a:alphaModFix/>
            </a:blip>
            <a:srcRect b="60863" l="0" r="0" t="14915"/>
            <a:stretch/>
          </p:blipFill>
          <p:spPr>
            <a:xfrm>
              <a:off x="2907969" y="3070913"/>
              <a:ext cx="7662028" cy="596738"/>
            </a:xfrm>
            <a:prstGeom prst="rect">
              <a:avLst/>
            </a:prstGeom>
            <a:noFill/>
            <a:ln>
              <a:noFill/>
            </a:ln>
          </p:spPr>
        </p:pic>
        <p:pic>
          <p:nvPicPr>
            <p:cNvPr id="374" name="Google Shape;374;p32"/>
            <p:cNvPicPr preferRelativeResize="0"/>
            <p:nvPr/>
          </p:nvPicPr>
          <p:blipFill rotWithShape="1">
            <a:blip r:embed="rId7">
              <a:alphaModFix/>
            </a:blip>
            <a:srcRect b="0" l="0" r="0" t="0"/>
            <a:stretch/>
          </p:blipFill>
          <p:spPr>
            <a:xfrm>
              <a:off x="5083302" y="3896419"/>
              <a:ext cx="5207000" cy="685800"/>
            </a:xfrm>
            <a:prstGeom prst="rect">
              <a:avLst/>
            </a:prstGeom>
            <a:noFill/>
            <a:ln>
              <a:noFill/>
            </a:ln>
          </p:spPr>
        </p:pic>
        <p:sp>
          <p:nvSpPr>
            <p:cNvPr id="375" name="Google Shape;375;p32"/>
            <p:cNvSpPr/>
            <p:nvPr/>
          </p:nvSpPr>
          <p:spPr>
            <a:xfrm>
              <a:off x="9519776" y="3070913"/>
              <a:ext cx="350729" cy="596738"/>
            </a:xfrm>
            <a:prstGeom prst="roundRect">
              <a:avLst>
                <a:gd fmla="val 16667" name="adj"/>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6" name="Google Shape;376;p32"/>
            <p:cNvSpPr/>
            <p:nvPr/>
          </p:nvSpPr>
          <p:spPr>
            <a:xfrm>
              <a:off x="7699328" y="3065870"/>
              <a:ext cx="956153" cy="596738"/>
            </a:xfrm>
            <a:prstGeom prst="roundRect">
              <a:avLst>
                <a:gd fmla="val 16667" name="adj"/>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7" name="Google Shape;377;p32"/>
            <p:cNvSpPr/>
            <p:nvPr/>
          </p:nvSpPr>
          <p:spPr>
            <a:xfrm>
              <a:off x="7780958" y="3837592"/>
              <a:ext cx="887049" cy="580854"/>
            </a:xfrm>
            <a:prstGeom prst="roundRect">
              <a:avLst>
                <a:gd fmla="val 16667" name="adj"/>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8" name="Google Shape;378;p32"/>
            <p:cNvSpPr/>
            <p:nvPr/>
          </p:nvSpPr>
          <p:spPr>
            <a:xfrm>
              <a:off x="5887229" y="4742840"/>
              <a:ext cx="307323" cy="1445018"/>
            </a:xfrm>
            <a:prstGeom prst="leftBrace">
              <a:avLst>
                <a:gd fmla="val 8333" name="adj1"/>
                <a:gd fmla="val 50000"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9" name="Google Shape;379;p32"/>
            <p:cNvSpPr/>
            <p:nvPr/>
          </p:nvSpPr>
          <p:spPr>
            <a:xfrm>
              <a:off x="5311032" y="4258849"/>
              <a:ext cx="2455102" cy="1317975"/>
            </a:xfrm>
            <a:custGeom>
              <a:rect b="b" l="l" r="r" t="t"/>
              <a:pathLst>
                <a:path extrusionOk="0" h="1317975" w="2455102">
                  <a:moveTo>
                    <a:pt x="2455102" y="0"/>
                  </a:moveTo>
                  <a:cubicBezTo>
                    <a:pt x="2096775" y="51189"/>
                    <a:pt x="2487903" y="-937"/>
                    <a:pt x="1578280" y="25052"/>
                  </a:cubicBezTo>
                  <a:cubicBezTo>
                    <a:pt x="1548768" y="25895"/>
                    <a:pt x="1519873" y="33759"/>
                    <a:pt x="1490597" y="37578"/>
                  </a:cubicBezTo>
                  <a:cubicBezTo>
                    <a:pt x="1423837" y="46286"/>
                    <a:pt x="1355496" y="46301"/>
                    <a:pt x="1290181" y="62630"/>
                  </a:cubicBezTo>
                  <a:cubicBezTo>
                    <a:pt x="1157316" y="95848"/>
                    <a:pt x="1224138" y="83412"/>
                    <a:pt x="1089765" y="100209"/>
                  </a:cubicBezTo>
                  <a:cubicBezTo>
                    <a:pt x="1077239" y="104384"/>
                    <a:pt x="1064925" y="109261"/>
                    <a:pt x="1052186" y="112735"/>
                  </a:cubicBezTo>
                  <a:cubicBezTo>
                    <a:pt x="1018969" y="121794"/>
                    <a:pt x="983946" y="125000"/>
                    <a:pt x="951978" y="137787"/>
                  </a:cubicBezTo>
                  <a:cubicBezTo>
                    <a:pt x="931101" y="146138"/>
                    <a:pt x="911041" y="156923"/>
                    <a:pt x="889348" y="162839"/>
                  </a:cubicBezTo>
                  <a:cubicBezTo>
                    <a:pt x="864845" y="169522"/>
                    <a:pt x="838831" y="169205"/>
                    <a:pt x="814192" y="175365"/>
                  </a:cubicBezTo>
                  <a:cubicBezTo>
                    <a:pt x="788573" y="181770"/>
                    <a:pt x="764088" y="192066"/>
                    <a:pt x="739036" y="200417"/>
                  </a:cubicBezTo>
                  <a:cubicBezTo>
                    <a:pt x="726510" y="204592"/>
                    <a:pt x="713268" y="207038"/>
                    <a:pt x="701458" y="212943"/>
                  </a:cubicBezTo>
                  <a:cubicBezTo>
                    <a:pt x="684757" y="221294"/>
                    <a:pt x="669068" y="232090"/>
                    <a:pt x="651354" y="237995"/>
                  </a:cubicBezTo>
                  <a:cubicBezTo>
                    <a:pt x="631156" y="244728"/>
                    <a:pt x="609600" y="246346"/>
                    <a:pt x="588723" y="250521"/>
                  </a:cubicBezTo>
                  <a:cubicBezTo>
                    <a:pt x="478186" y="324213"/>
                    <a:pt x="654865" y="211187"/>
                    <a:pt x="475989" y="300625"/>
                  </a:cubicBezTo>
                  <a:cubicBezTo>
                    <a:pt x="309815" y="383712"/>
                    <a:pt x="517323" y="282911"/>
                    <a:pt x="388307" y="338203"/>
                  </a:cubicBezTo>
                  <a:cubicBezTo>
                    <a:pt x="371144" y="345559"/>
                    <a:pt x="354415" y="353991"/>
                    <a:pt x="338203" y="363255"/>
                  </a:cubicBezTo>
                  <a:cubicBezTo>
                    <a:pt x="291950" y="389685"/>
                    <a:pt x="305579" y="392712"/>
                    <a:pt x="250521" y="413359"/>
                  </a:cubicBezTo>
                  <a:cubicBezTo>
                    <a:pt x="234402" y="419404"/>
                    <a:pt x="217118" y="421710"/>
                    <a:pt x="200417" y="425885"/>
                  </a:cubicBezTo>
                  <a:cubicBezTo>
                    <a:pt x="187891" y="434236"/>
                    <a:pt x="173483" y="440292"/>
                    <a:pt x="162838" y="450937"/>
                  </a:cubicBezTo>
                  <a:cubicBezTo>
                    <a:pt x="152193" y="461582"/>
                    <a:pt x="147424" y="476950"/>
                    <a:pt x="137786" y="488515"/>
                  </a:cubicBezTo>
                  <a:cubicBezTo>
                    <a:pt x="126445" y="502124"/>
                    <a:pt x="112734" y="513567"/>
                    <a:pt x="100208" y="526093"/>
                  </a:cubicBezTo>
                  <a:lnTo>
                    <a:pt x="37578" y="713984"/>
                  </a:lnTo>
                  <a:lnTo>
                    <a:pt x="12526" y="789140"/>
                  </a:lnTo>
                  <a:lnTo>
                    <a:pt x="0" y="826718"/>
                  </a:lnTo>
                  <a:cubicBezTo>
                    <a:pt x="4175" y="880997"/>
                    <a:pt x="1850" y="936173"/>
                    <a:pt x="12526" y="989556"/>
                  </a:cubicBezTo>
                  <a:cubicBezTo>
                    <a:pt x="14842" y="1001137"/>
                    <a:pt x="28130" y="1007523"/>
                    <a:pt x="37578" y="1014609"/>
                  </a:cubicBezTo>
                  <a:cubicBezTo>
                    <a:pt x="61665" y="1032674"/>
                    <a:pt x="112734" y="1064713"/>
                    <a:pt x="112734" y="1064713"/>
                  </a:cubicBezTo>
                  <a:cubicBezTo>
                    <a:pt x="179539" y="1164920"/>
                    <a:pt x="91857" y="1043837"/>
                    <a:pt x="175365" y="1127343"/>
                  </a:cubicBezTo>
                  <a:cubicBezTo>
                    <a:pt x="186010" y="1137988"/>
                    <a:pt x="187651" y="1156942"/>
                    <a:pt x="200417" y="1164921"/>
                  </a:cubicBezTo>
                  <a:cubicBezTo>
                    <a:pt x="222810" y="1178917"/>
                    <a:pt x="249954" y="1183568"/>
                    <a:pt x="275573" y="1189973"/>
                  </a:cubicBezTo>
                  <a:cubicBezTo>
                    <a:pt x="292274" y="1194148"/>
                    <a:pt x="309124" y="1197770"/>
                    <a:pt x="325677" y="1202499"/>
                  </a:cubicBezTo>
                  <a:cubicBezTo>
                    <a:pt x="338373" y="1206126"/>
                    <a:pt x="350308" y="1212436"/>
                    <a:pt x="363255" y="1215025"/>
                  </a:cubicBezTo>
                  <a:cubicBezTo>
                    <a:pt x="392206" y="1220815"/>
                    <a:pt x="421710" y="1223376"/>
                    <a:pt x="450937" y="1227551"/>
                  </a:cubicBezTo>
                  <a:cubicBezTo>
                    <a:pt x="471814" y="1223376"/>
                    <a:pt x="501757" y="1232739"/>
                    <a:pt x="513567" y="1215025"/>
                  </a:cubicBezTo>
                  <a:cubicBezTo>
                    <a:pt x="521918" y="1202499"/>
                    <a:pt x="486634" y="1200618"/>
                    <a:pt x="475989" y="1189973"/>
                  </a:cubicBezTo>
                  <a:cubicBezTo>
                    <a:pt x="465344" y="1179328"/>
                    <a:pt x="465991" y="1152395"/>
                    <a:pt x="450937" y="1152395"/>
                  </a:cubicBezTo>
                  <a:cubicBezTo>
                    <a:pt x="437733" y="1152395"/>
                    <a:pt x="457558" y="1178163"/>
                    <a:pt x="463463" y="1189973"/>
                  </a:cubicBezTo>
                  <a:cubicBezTo>
                    <a:pt x="470196" y="1203438"/>
                    <a:pt x="480164" y="1215025"/>
                    <a:pt x="488515" y="1227551"/>
                  </a:cubicBezTo>
                  <a:cubicBezTo>
                    <a:pt x="484340" y="1244252"/>
                    <a:pt x="480718" y="1261102"/>
                    <a:pt x="475989" y="1277655"/>
                  </a:cubicBezTo>
                  <a:cubicBezTo>
                    <a:pt x="472362" y="1290351"/>
                    <a:pt x="463463" y="1328437"/>
                    <a:pt x="463463" y="1315233"/>
                  </a:cubicBezTo>
                  <a:cubicBezTo>
                    <a:pt x="463463" y="1298018"/>
                    <a:pt x="475989" y="1265129"/>
                    <a:pt x="475989" y="1265129"/>
                  </a:cubicBezTo>
                </a:path>
              </a:pathLst>
            </a:cu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0" name="Google Shape;380;p32"/>
            <p:cNvPicPr preferRelativeResize="0"/>
            <p:nvPr/>
          </p:nvPicPr>
          <p:blipFill rotWithShape="1">
            <a:blip r:embed="rId8">
              <a:alphaModFix/>
            </a:blip>
            <a:srcRect b="0" l="0" r="0" t="0"/>
            <a:stretch/>
          </p:blipFill>
          <p:spPr>
            <a:xfrm>
              <a:off x="6229994" y="4696516"/>
              <a:ext cx="2794000" cy="1701800"/>
            </a:xfrm>
            <a:prstGeom prst="rect">
              <a:avLst/>
            </a:prstGeom>
            <a:noFill/>
            <a:ln>
              <a:noFill/>
            </a:ln>
          </p:spPr>
        </p:pic>
      </p:grpSp>
      <p:pic>
        <p:nvPicPr>
          <p:cNvPr id="381" name="Google Shape;381;p32"/>
          <p:cNvPicPr preferRelativeResize="0"/>
          <p:nvPr/>
        </p:nvPicPr>
        <p:blipFill rotWithShape="1">
          <a:blip r:embed="rId9">
            <a:alphaModFix/>
          </a:blip>
          <a:srcRect b="0" l="0" r="0" t="0"/>
          <a:stretch/>
        </p:blipFill>
        <p:spPr>
          <a:xfrm>
            <a:off x="1604667" y="2419865"/>
            <a:ext cx="2705100" cy="2209800"/>
          </a:xfrm>
          <a:prstGeom prst="rect">
            <a:avLst/>
          </a:prstGeom>
          <a:noFill/>
          <a:ln>
            <a:noFill/>
          </a:ln>
        </p:spPr>
      </p:pic>
      <p:cxnSp>
        <p:nvCxnSpPr>
          <p:cNvPr id="382" name="Google Shape;382;p32"/>
          <p:cNvCxnSpPr/>
          <p:nvPr/>
        </p:nvCxnSpPr>
        <p:spPr>
          <a:xfrm>
            <a:off x="5500158" y="2338986"/>
            <a:ext cx="0" cy="3900761"/>
          </a:xfrm>
          <a:prstGeom prst="straightConnector1">
            <a:avLst/>
          </a:prstGeom>
          <a:noFill/>
          <a:ln cap="flat" cmpd="sng" w="19050">
            <a:solidFill>
              <a:schemeClr val="accent1"/>
            </a:solidFill>
            <a:prstDash val="solid"/>
            <a:miter lim="800000"/>
            <a:headEnd len="sm" w="sm" type="none"/>
            <a:tailEnd len="sm" w="sm" type="none"/>
          </a:ln>
        </p:spPr>
      </p:cxnSp>
      <p:pic>
        <p:nvPicPr>
          <p:cNvPr id="383" name="Google Shape;383;p32"/>
          <p:cNvPicPr preferRelativeResize="0"/>
          <p:nvPr/>
        </p:nvPicPr>
        <p:blipFill rotWithShape="1">
          <a:blip r:embed="rId10">
            <a:alphaModFix/>
          </a:blip>
          <a:srcRect b="0" l="0" r="0" t="0"/>
          <a:stretch/>
        </p:blipFill>
        <p:spPr>
          <a:xfrm>
            <a:off x="1221963" y="4956263"/>
            <a:ext cx="3683000" cy="749300"/>
          </a:xfrm>
          <a:prstGeom prst="rect">
            <a:avLst/>
          </a:prstGeom>
          <a:noFill/>
          <a:ln>
            <a:noFill/>
          </a:ln>
        </p:spPr>
      </p:pic>
      <p:sp>
        <p:nvSpPr>
          <p:cNvPr id="384" name="Google Shape;384;p32"/>
          <p:cNvSpPr/>
          <p:nvPr/>
        </p:nvSpPr>
        <p:spPr>
          <a:xfrm>
            <a:off x="538288" y="4396632"/>
            <a:ext cx="448389" cy="940286"/>
          </a:xfrm>
          <a:prstGeom prst="curvedRightArrow">
            <a:avLst>
              <a:gd fmla="val 25000" name="adj1"/>
              <a:gd fmla="val 50000" name="adj2"/>
              <a:gd fmla="val 25000" name="adj3"/>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Part c: All the pieces</a:t>
            </a:r>
            <a:endParaRPr/>
          </a:p>
        </p:txBody>
      </p:sp>
      <p:pic>
        <p:nvPicPr>
          <p:cNvPr id="390" name="Google Shape;390;p33"/>
          <p:cNvPicPr preferRelativeResize="0"/>
          <p:nvPr/>
        </p:nvPicPr>
        <p:blipFill rotWithShape="1">
          <a:blip r:embed="rId3">
            <a:alphaModFix/>
          </a:blip>
          <a:srcRect b="0" l="0" r="0" t="0"/>
          <a:stretch/>
        </p:blipFill>
        <p:spPr>
          <a:xfrm>
            <a:off x="838200" y="1277013"/>
            <a:ext cx="9323918" cy="855103"/>
          </a:xfrm>
          <a:prstGeom prst="rect">
            <a:avLst/>
          </a:prstGeom>
          <a:noFill/>
          <a:ln>
            <a:noFill/>
          </a:ln>
        </p:spPr>
      </p:pic>
      <p:pic>
        <p:nvPicPr>
          <p:cNvPr id="391" name="Google Shape;391;p33"/>
          <p:cNvPicPr preferRelativeResize="0"/>
          <p:nvPr/>
        </p:nvPicPr>
        <p:blipFill rotWithShape="1">
          <a:blip r:embed="rId4">
            <a:alphaModFix/>
          </a:blip>
          <a:srcRect b="0" l="0" r="0" t="0"/>
          <a:stretch/>
        </p:blipFill>
        <p:spPr>
          <a:xfrm>
            <a:off x="1321801" y="2209751"/>
            <a:ext cx="8840327" cy="678125"/>
          </a:xfrm>
          <a:prstGeom prst="rect">
            <a:avLst/>
          </a:prstGeom>
          <a:noFill/>
          <a:ln>
            <a:noFill/>
          </a:ln>
        </p:spPr>
      </p:pic>
      <p:sp>
        <p:nvSpPr>
          <p:cNvPr id="392" name="Google Shape;392;p33"/>
          <p:cNvSpPr txBox="1"/>
          <p:nvPr/>
        </p:nvSpPr>
        <p:spPr>
          <a:xfrm>
            <a:off x="746864" y="5661878"/>
            <a:ext cx="1009702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C00000"/>
                </a:solidFill>
                <a:latin typeface="Arial"/>
                <a:ea typeface="Arial"/>
                <a:cs typeface="Arial"/>
                <a:sym typeface="Arial"/>
              </a:rPr>
              <a:t>This shows explicitly that unequal detunings introduce</a:t>
            </a:r>
            <a:endParaRPr/>
          </a:p>
          <a:p>
            <a:pPr indent="0" lvl="0" marL="0" marR="0" rtl="0" algn="ctr">
              <a:spcBef>
                <a:spcPts val="0"/>
              </a:spcBef>
              <a:spcAft>
                <a:spcPts val="0"/>
              </a:spcAft>
              <a:buNone/>
            </a:pPr>
            <a:r>
              <a:rPr lang="en-US" sz="2400">
                <a:solidFill>
                  <a:srgbClr val="C00000"/>
                </a:solidFill>
                <a:latin typeface="Arial"/>
                <a:ea typeface="Arial"/>
                <a:cs typeface="Arial"/>
                <a:sym typeface="Arial"/>
              </a:rPr>
              <a:t>different phases on each component, spoiling the clean CZ structure.</a:t>
            </a:r>
            <a:endParaRPr/>
          </a:p>
        </p:txBody>
      </p:sp>
      <p:grpSp>
        <p:nvGrpSpPr>
          <p:cNvPr id="393" name="Google Shape;393;p33"/>
          <p:cNvGrpSpPr/>
          <p:nvPr/>
        </p:nvGrpSpPr>
        <p:grpSpPr>
          <a:xfrm>
            <a:off x="1216392" y="2833324"/>
            <a:ext cx="9901260" cy="2711134"/>
            <a:chOff x="1723561" y="3306871"/>
            <a:chExt cx="7772400" cy="2128216"/>
          </a:xfrm>
        </p:grpSpPr>
        <p:pic>
          <p:nvPicPr>
            <p:cNvPr id="394" name="Google Shape;394;p33"/>
            <p:cNvPicPr preferRelativeResize="0"/>
            <p:nvPr/>
          </p:nvPicPr>
          <p:blipFill rotWithShape="1">
            <a:blip r:embed="rId5">
              <a:alphaModFix/>
            </a:blip>
            <a:srcRect b="0" l="0" r="0" t="0"/>
            <a:stretch/>
          </p:blipFill>
          <p:spPr>
            <a:xfrm>
              <a:off x="1723561" y="3405627"/>
              <a:ext cx="7772400" cy="2029460"/>
            </a:xfrm>
            <a:prstGeom prst="rect">
              <a:avLst/>
            </a:prstGeom>
            <a:noFill/>
            <a:ln>
              <a:noFill/>
            </a:ln>
          </p:spPr>
        </p:pic>
        <p:sp>
          <p:nvSpPr>
            <p:cNvPr id="395" name="Google Shape;395;p33"/>
            <p:cNvSpPr/>
            <p:nvPr/>
          </p:nvSpPr>
          <p:spPr>
            <a:xfrm>
              <a:off x="8943584" y="3306871"/>
              <a:ext cx="477221" cy="250521"/>
            </a:xfrm>
            <a:prstGeom prst="rect">
              <a:avLst/>
            </a:prstGeom>
            <a:solidFill>
              <a:schemeClr val="lt1"/>
            </a:solidFill>
            <a:ln cap="flat" cmpd="sng" w="24275">
              <a:solidFill>
                <a:schemeClr val="lt1"/>
              </a:solidFill>
              <a:prstDash val="solid"/>
              <a:miter lim="800000"/>
              <a:headEnd len="sm" w="sm" type="none"/>
              <a:tailEnd len="sm" w="sm" type="none"/>
            </a:ln>
          </p:spPr>
          <p:txBody>
            <a:bodyPr anchorCtr="0" anchor="ctr" bIns="58225" lIns="116475" spcFirstLastPara="1" rIns="116475" wrap="square" tIns="58225">
              <a:noAutofit/>
            </a:bodyPr>
            <a:lstStyle/>
            <a:p>
              <a:pPr indent="0" lvl="0" marL="0" marR="0" rtl="0" algn="ctr">
                <a:spcBef>
                  <a:spcPts val="0"/>
                </a:spcBef>
                <a:spcAft>
                  <a:spcPts val="0"/>
                </a:spcAft>
                <a:buNone/>
              </a:pPr>
              <a:r>
                <a:t/>
              </a:r>
              <a:endParaRPr sz="2293">
                <a:solidFill>
                  <a:schemeClr val="lt1"/>
                </a:solidFill>
                <a:latin typeface="Arial"/>
                <a:ea typeface="Arial"/>
                <a:cs typeface="Arial"/>
                <a:sym typeface="Arial"/>
              </a:endParaRPr>
            </a:p>
          </p:txBody>
        </p:sp>
        <p:sp>
          <p:nvSpPr>
            <p:cNvPr id="396" name="Google Shape;396;p33"/>
            <p:cNvSpPr/>
            <p:nvPr/>
          </p:nvSpPr>
          <p:spPr>
            <a:xfrm>
              <a:off x="8943584" y="4013365"/>
              <a:ext cx="477221" cy="1235040"/>
            </a:xfrm>
            <a:prstGeom prst="rect">
              <a:avLst/>
            </a:prstGeom>
            <a:solidFill>
              <a:schemeClr val="lt1"/>
            </a:solidFill>
            <a:ln cap="flat" cmpd="sng" w="24275">
              <a:solidFill>
                <a:schemeClr val="lt1"/>
              </a:solidFill>
              <a:prstDash val="solid"/>
              <a:miter lim="800000"/>
              <a:headEnd len="sm" w="sm" type="none"/>
              <a:tailEnd len="sm" w="sm" type="none"/>
            </a:ln>
          </p:spPr>
          <p:txBody>
            <a:bodyPr anchorCtr="0" anchor="ctr" bIns="58225" lIns="116475" spcFirstLastPara="1" rIns="116475" wrap="square" tIns="58225">
              <a:noAutofit/>
            </a:bodyPr>
            <a:lstStyle/>
            <a:p>
              <a:pPr indent="0" lvl="0" marL="0" marR="0" rtl="0" algn="ctr">
                <a:spcBef>
                  <a:spcPts val="0"/>
                </a:spcBef>
                <a:spcAft>
                  <a:spcPts val="0"/>
                </a:spcAft>
                <a:buNone/>
              </a:pPr>
              <a:r>
                <a:t/>
              </a:r>
              <a:endParaRPr sz="2293">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Part c: All the pieces</a:t>
            </a:r>
            <a:endParaRPr/>
          </a:p>
        </p:txBody>
      </p:sp>
      <p:pic>
        <p:nvPicPr>
          <p:cNvPr id="402" name="Google Shape;402;p34"/>
          <p:cNvPicPr preferRelativeResize="0"/>
          <p:nvPr/>
        </p:nvPicPr>
        <p:blipFill rotWithShape="1">
          <a:blip r:embed="rId3">
            <a:alphaModFix/>
          </a:blip>
          <a:srcRect b="0" l="0" r="0" t="0"/>
          <a:stretch/>
        </p:blipFill>
        <p:spPr>
          <a:xfrm>
            <a:off x="838200" y="1297653"/>
            <a:ext cx="9323917" cy="855103"/>
          </a:xfrm>
          <a:prstGeom prst="rect">
            <a:avLst/>
          </a:prstGeom>
          <a:noFill/>
          <a:ln>
            <a:noFill/>
          </a:ln>
        </p:spPr>
      </p:pic>
      <p:pic>
        <p:nvPicPr>
          <p:cNvPr id="403" name="Google Shape;403;p34"/>
          <p:cNvPicPr preferRelativeResize="0"/>
          <p:nvPr/>
        </p:nvPicPr>
        <p:blipFill rotWithShape="1">
          <a:blip r:embed="rId4">
            <a:alphaModFix/>
          </a:blip>
          <a:srcRect b="0" l="0" r="0" t="0"/>
          <a:stretch/>
        </p:blipFill>
        <p:spPr>
          <a:xfrm>
            <a:off x="2267906" y="3429000"/>
            <a:ext cx="6604000" cy="3022600"/>
          </a:xfrm>
          <a:prstGeom prst="rect">
            <a:avLst/>
          </a:prstGeom>
          <a:noFill/>
          <a:ln>
            <a:noFill/>
          </a:ln>
        </p:spPr>
      </p:pic>
      <p:pic>
        <p:nvPicPr>
          <p:cNvPr id="404" name="Google Shape;404;p34"/>
          <p:cNvPicPr preferRelativeResize="0"/>
          <p:nvPr/>
        </p:nvPicPr>
        <p:blipFill rotWithShape="1">
          <a:blip r:embed="rId5">
            <a:alphaModFix/>
          </a:blip>
          <a:srcRect b="0" l="0" r="0" t="0"/>
          <a:stretch/>
        </p:blipFill>
        <p:spPr>
          <a:xfrm>
            <a:off x="1683706" y="2184242"/>
            <a:ext cx="7772400" cy="744295"/>
          </a:xfrm>
          <a:prstGeom prst="rect">
            <a:avLst/>
          </a:prstGeom>
          <a:noFill/>
          <a:ln>
            <a:noFill/>
          </a:ln>
        </p:spPr>
      </p:pic>
      <p:sp>
        <p:nvSpPr>
          <p:cNvPr id="405" name="Google Shape;405;p34"/>
          <p:cNvSpPr txBox="1"/>
          <p:nvPr/>
        </p:nvSpPr>
        <p:spPr>
          <a:xfrm>
            <a:off x="1035861" y="2928537"/>
            <a:ext cx="91263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Setting δ</a:t>
            </a:r>
            <a:r>
              <a:rPr baseline="-25000" lang="en-US" sz="1800">
                <a:solidFill>
                  <a:schemeClr val="dk1"/>
                </a:solidFill>
                <a:latin typeface="Arial"/>
                <a:ea typeface="Arial"/>
                <a:cs typeface="Arial"/>
                <a:sym typeface="Arial"/>
              </a:rPr>
              <a:t>1</a:t>
            </a:r>
            <a:r>
              <a:rPr lang="en-US" sz="1800">
                <a:solidFill>
                  <a:schemeClr val="dk1"/>
                </a:solidFill>
                <a:latin typeface="Arial"/>
                <a:ea typeface="Arial"/>
                <a:cs typeface="Arial"/>
                <a:sym typeface="Arial"/>
              </a:rPr>
              <a:t> = δ</a:t>
            </a:r>
            <a:r>
              <a:rPr baseline="-25000" lang="en-US" sz="1800">
                <a:solidFill>
                  <a:schemeClr val="dk1"/>
                </a:solidFill>
                <a:latin typeface="Arial"/>
                <a:ea typeface="Arial"/>
                <a:cs typeface="Arial"/>
                <a:sym typeface="Arial"/>
              </a:rPr>
              <a:t>2</a:t>
            </a:r>
            <a:r>
              <a:rPr lang="en-US" sz="1800">
                <a:solidFill>
                  <a:schemeClr val="dk1"/>
                </a:solidFill>
                <a:latin typeface="Arial"/>
                <a:ea typeface="Arial"/>
                <a:cs typeface="Arial"/>
                <a:sym typeface="Arial"/>
              </a:rPr>
              <a:t> = δ = 0, so that what’s left is the </a:t>
            </a:r>
            <a:r>
              <a:rPr lang="en-US" sz="1800">
                <a:solidFill>
                  <a:srgbClr val="C00000"/>
                </a:solidFill>
                <a:latin typeface="Arial"/>
                <a:ea typeface="Arial"/>
                <a:cs typeface="Arial"/>
                <a:sym typeface="Arial"/>
              </a:rPr>
              <a:t>pure interaction evolution</a:t>
            </a:r>
            <a:r>
              <a:rPr lang="en-US" sz="1800">
                <a:solidFill>
                  <a:schemeClr val="dk1"/>
                </a:solidFill>
                <a:latin typeface="Arial"/>
                <a:ea typeface="Arial"/>
                <a:cs typeface="Arial"/>
                <a:sym typeface="Arial"/>
              </a:rPr>
              <a:t>, which is what the</a:t>
            </a:r>
            <a:r>
              <a:rPr lang="en-US"/>
              <a:t> </a:t>
            </a:r>
            <a:r>
              <a:rPr lang="en-US" sz="1800">
                <a:solidFill>
                  <a:schemeClr val="dk1"/>
                </a:solidFill>
                <a:latin typeface="Arial"/>
                <a:ea typeface="Arial"/>
                <a:cs typeface="Arial"/>
                <a:sym typeface="Arial"/>
              </a:rPr>
              <a:t>question asks us to prove, we get:</a:t>
            </a:r>
            <a:endParaRPr/>
          </a:p>
        </p:txBody>
      </p:sp>
      <p:sp>
        <p:nvSpPr>
          <p:cNvPr id="406" name="Google Shape;406;p34"/>
          <p:cNvSpPr/>
          <p:nvPr/>
        </p:nvSpPr>
        <p:spPr>
          <a:xfrm>
            <a:off x="1402915" y="1503123"/>
            <a:ext cx="776614" cy="300625"/>
          </a:xfrm>
          <a:prstGeom prst="roundRect">
            <a:avLst>
              <a:gd fmla="val 16667" name="adj"/>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7" name="Google Shape;407;p34"/>
          <p:cNvSpPr/>
          <p:nvPr/>
        </p:nvSpPr>
        <p:spPr>
          <a:xfrm>
            <a:off x="3208750" y="1495726"/>
            <a:ext cx="1425880" cy="300625"/>
          </a:xfrm>
          <a:prstGeom prst="roundRect">
            <a:avLst>
              <a:gd fmla="val 16667" name="adj"/>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5"/>
          <p:cNvSpPr txBox="1"/>
          <p:nvPr>
            <p:ph type="title"/>
          </p:nvPr>
        </p:nvSpPr>
        <p:spPr>
          <a:xfrm>
            <a:off x="838200" y="-109888"/>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Part c: All the pieces</a:t>
            </a:r>
            <a:endParaRPr/>
          </a:p>
        </p:txBody>
      </p:sp>
      <p:pic>
        <p:nvPicPr>
          <p:cNvPr id="413" name="Google Shape;413;p35"/>
          <p:cNvPicPr preferRelativeResize="0"/>
          <p:nvPr/>
        </p:nvPicPr>
        <p:blipFill rotWithShape="1">
          <a:blip r:embed="rId3">
            <a:alphaModFix/>
          </a:blip>
          <a:srcRect b="0" l="0" r="0" t="0"/>
          <a:stretch/>
        </p:blipFill>
        <p:spPr>
          <a:xfrm>
            <a:off x="838200" y="947900"/>
            <a:ext cx="9323918" cy="855103"/>
          </a:xfrm>
          <a:prstGeom prst="rect">
            <a:avLst/>
          </a:prstGeom>
          <a:noFill/>
          <a:ln>
            <a:noFill/>
          </a:ln>
        </p:spPr>
      </p:pic>
      <p:sp>
        <p:nvSpPr>
          <p:cNvPr id="414" name="Google Shape;414;p35"/>
          <p:cNvSpPr txBox="1"/>
          <p:nvPr/>
        </p:nvSpPr>
        <p:spPr>
          <a:xfrm>
            <a:off x="7165197" y="4265792"/>
            <a:ext cx="5110500" cy="1668000"/>
          </a:xfrm>
          <a:prstGeom prst="rect">
            <a:avLst/>
          </a:prstGeom>
          <a:blipFill rotWithShape="1">
            <a:blip r:embed="rId4">
              <a:alphaModFix/>
            </a:blip>
            <a:stretch>
              <a:fillRect b="-5300" l="0" r="0" t="-2272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pic>
        <p:nvPicPr>
          <p:cNvPr id="415" name="Google Shape;415;p35"/>
          <p:cNvPicPr preferRelativeResize="0"/>
          <p:nvPr/>
        </p:nvPicPr>
        <p:blipFill rotWithShape="1">
          <a:blip r:embed="rId5">
            <a:alphaModFix/>
          </a:blip>
          <a:srcRect b="58851" l="33598" r="16962" t="4356"/>
          <a:stretch/>
        </p:blipFill>
        <p:spPr>
          <a:xfrm>
            <a:off x="6658485" y="2689776"/>
            <a:ext cx="5533516" cy="1243581"/>
          </a:xfrm>
          <a:prstGeom prst="rect">
            <a:avLst/>
          </a:prstGeom>
          <a:noFill/>
          <a:ln>
            <a:noFill/>
          </a:ln>
        </p:spPr>
      </p:pic>
      <p:pic>
        <p:nvPicPr>
          <p:cNvPr id="416" name="Google Shape;416;p35" title="equal_detunings.mp4">
            <a:hlinkClick r:id="rId6"/>
          </p:cNvPr>
          <p:cNvPicPr preferRelativeResize="0"/>
          <p:nvPr/>
        </p:nvPicPr>
        <p:blipFill>
          <a:blip r:embed="rId7">
            <a:alphaModFix/>
          </a:blip>
          <a:stretch>
            <a:fillRect/>
          </a:stretch>
        </p:blipFill>
        <p:spPr>
          <a:xfrm>
            <a:off x="598625" y="1742896"/>
            <a:ext cx="6382626" cy="50655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Side note: Connection to Ramsey interferometry</a:t>
            </a:r>
            <a:endParaRPr/>
          </a:p>
        </p:txBody>
      </p:sp>
      <p:sp>
        <p:nvSpPr>
          <p:cNvPr id="423" name="Google Shape;423;p36"/>
          <p:cNvSpPr txBox="1"/>
          <p:nvPr>
            <p:ph idx="1" type="body"/>
          </p:nvPr>
        </p:nvSpPr>
        <p:spPr>
          <a:xfrm>
            <a:off x="838200" y="1825625"/>
            <a:ext cx="7539000" cy="2407800"/>
          </a:xfrm>
          <a:prstGeom prst="rect">
            <a:avLst/>
          </a:prstGeom>
        </p:spPr>
        <p:txBody>
          <a:bodyPr anchorCtr="0" anchor="t" bIns="45700" lIns="91425" spcFirstLastPara="1" rIns="91425" wrap="square" tIns="45700">
            <a:normAutofit/>
          </a:bodyPr>
          <a:lstStyle/>
          <a:p>
            <a:pPr indent="-355600" lvl="0" marL="457200" rtl="0" algn="l">
              <a:spcBef>
                <a:spcPts val="1000"/>
              </a:spcBef>
              <a:spcAft>
                <a:spcPts val="0"/>
              </a:spcAft>
              <a:buSzPts val="2000"/>
              <a:buChar char="-"/>
            </a:pPr>
            <a:r>
              <a:rPr lang="en-US" sz="2000"/>
              <a:t>Turns out the solution we obtain is exactly the principle behind </a:t>
            </a:r>
            <a:r>
              <a:rPr b="1" lang="en-US" sz="2000"/>
              <a:t>Ramsey interferometry </a:t>
            </a:r>
            <a:r>
              <a:rPr lang="en-US" sz="2000"/>
              <a:t>where a pi/2 pulse is first applied and the system is then allowed to evolve.</a:t>
            </a:r>
            <a:endParaRPr sz="2000"/>
          </a:p>
          <a:p>
            <a:pPr indent="-355600" lvl="0" marL="457200" rtl="0" algn="l">
              <a:spcBef>
                <a:spcPts val="0"/>
              </a:spcBef>
              <a:spcAft>
                <a:spcPts val="0"/>
              </a:spcAft>
              <a:buSzPts val="2000"/>
              <a:buChar char="-"/>
            </a:pPr>
            <a:r>
              <a:rPr lang="en-US" sz="2000"/>
              <a:t>The population of the excited state is what is measured. Detuning is measured from the fringes.</a:t>
            </a:r>
            <a:br>
              <a:rPr lang="en-US" sz="2000"/>
            </a:br>
            <a:endParaRPr sz="2000"/>
          </a:p>
          <a:p>
            <a:pPr indent="0" lvl="0" marL="0" rtl="0" algn="l">
              <a:spcBef>
                <a:spcPts val="1000"/>
              </a:spcBef>
              <a:spcAft>
                <a:spcPts val="0"/>
              </a:spcAft>
              <a:buNone/>
            </a:pPr>
            <a:r>
              <a:rPr lang="en-US" sz="2000"/>
              <a:t>We can measure the detunings from fidelity as well!</a:t>
            </a:r>
            <a:endParaRPr sz="2000"/>
          </a:p>
        </p:txBody>
      </p:sp>
      <p:sp>
        <p:nvSpPr>
          <p:cNvPr id="424" name="Google Shape;424;p3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25" name="Google Shape;425;p36"/>
          <p:cNvPicPr preferRelativeResize="0"/>
          <p:nvPr/>
        </p:nvPicPr>
        <p:blipFill>
          <a:blip r:embed="rId3">
            <a:alphaModFix/>
          </a:blip>
          <a:stretch>
            <a:fillRect/>
          </a:stretch>
        </p:blipFill>
        <p:spPr>
          <a:xfrm>
            <a:off x="8311425" y="1375725"/>
            <a:ext cx="3461700" cy="2734350"/>
          </a:xfrm>
          <a:prstGeom prst="rect">
            <a:avLst/>
          </a:prstGeom>
          <a:noFill/>
          <a:ln>
            <a:noFill/>
          </a:ln>
        </p:spPr>
      </p:pic>
      <p:pic>
        <p:nvPicPr>
          <p:cNvPr id="426" name="Google Shape;426;p36"/>
          <p:cNvPicPr preferRelativeResize="0"/>
          <p:nvPr/>
        </p:nvPicPr>
        <p:blipFill rotWithShape="1">
          <a:blip r:embed="rId4">
            <a:alphaModFix/>
          </a:blip>
          <a:srcRect b="0" l="0" r="0" t="4397"/>
          <a:stretch/>
        </p:blipFill>
        <p:spPr>
          <a:xfrm>
            <a:off x="772425" y="3949322"/>
            <a:ext cx="7539001" cy="2931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7"/>
          <p:cNvSpPr txBox="1"/>
          <p:nvPr>
            <p:ph type="title"/>
          </p:nvPr>
        </p:nvSpPr>
        <p:spPr>
          <a:xfrm>
            <a:off x="389400" y="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t>Simulations check</a:t>
            </a:r>
            <a:endParaRPr sz="3000"/>
          </a:p>
        </p:txBody>
      </p:sp>
      <p:sp>
        <p:nvSpPr>
          <p:cNvPr id="433" name="Google Shape;433;p37"/>
          <p:cNvSpPr txBox="1"/>
          <p:nvPr>
            <p:ph idx="1" type="body"/>
          </p:nvPr>
        </p:nvSpPr>
        <p:spPr>
          <a:xfrm>
            <a:off x="838200" y="4700100"/>
            <a:ext cx="4173300" cy="1629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000"/>
              <a:t>Here, detunings are both equal to 0, V</a:t>
            </a:r>
            <a:r>
              <a:rPr baseline="-25000" lang="en-US" sz="2000"/>
              <a:t>0</a:t>
            </a:r>
            <a:r>
              <a:rPr lang="en-US" sz="2000"/>
              <a:t> = 0.5, Ω = 10.</a:t>
            </a:r>
            <a:endParaRPr sz="2000"/>
          </a:p>
          <a:p>
            <a:pPr indent="0" lvl="0" marL="0" rtl="0" algn="l">
              <a:spcBef>
                <a:spcPts val="1000"/>
              </a:spcBef>
              <a:spcAft>
                <a:spcPts val="0"/>
              </a:spcAft>
              <a:buNone/>
            </a:pPr>
            <a:r>
              <a:rPr lang="en-US" sz="2000"/>
              <a:t>Time period of fidelity ~13, i.e. frequency (2π/T) = 0.5 = </a:t>
            </a:r>
            <a:r>
              <a:rPr lang="en-US" sz="2000"/>
              <a:t>V</a:t>
            </a:r>
            <a:r>
              <a:rPr baseline="-25000" lang="en-US" sz="2000"/>
              <a:t>0</a:t>
            </a:r>
            <a:r>
              <a:rPr lang="en-US" sz="2000"/>
              <a:t> </a:t>
            </a:r>
            <a:endParaRPr sz="2000"/>
          </a:p>
        </p:txBody>
      </p:sp>
      <p:sp>
        <p:nvSpPr>
          <p:cNvPr id="434" name="Google Shape;434;p3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35" name="Google Shape;435;p37"/>
          <p:cNvPicPr preferRelativeResize="0"/>
          <p:nvPr/>
        </p:nvPicPr>
        <p:blipFill>
          <a:blip r:embed="rId3">
            <a:alphaModFix/>
          </a:blip>
          <a:stretch>
            <a:fillRect/>
          </a:stretch>
        </p:blipFill>
        <p:spPr>
          <a:xfrm>
            <a:off x="838200" y="882625"/>
            <a:ext cx="4487377" cy="3435349"/>
          </a:xfrm>
          <a:prstGeom prst="rect">
            <a:avLst/>
          </a:prstGeom>
          <a:noFill/>
          <a:ln>
            <a:noFill/>
          </a:ln>
        </p:spPr>
      </p:pic>
      <p:pic>
        <p:nvPicPr>
          <p:cNvPr id="436" name="Google Shape;436;p37"/>
          <p:cNvPicPr preferRelativeResize="0"/>
          <p:nvPr/>
        </p:nvPicPr>
        <p:blipFill>
          <a:blip r:embed="rId4">
            <a:alphaModFix/>
          </a:blip>
          <a:stretch>
            <a:fillRect/>
          </a:stretch>
        </p:blipFill>
        <p:spPr>
          <a:xfrm>
            <a:off x="6699350" y="818663"/>
            <a:ext cx="4654447" cy="3563274"/>
          </a:xfrm>
          <a:prstGeom prst="rect">
            <a:avLst/>
          </a:prstGeom>
          <a:noFill/>
          <a:ln>
            <a:noFill/>
          </a:ln>
        </p:spPr>
      </p:pic>
      <p:sp>
        <p:nvSpPr>
          <p:cNvPr id="437" name="Google Shape;437;p37"/>
          <p:cNvSpPr txBox="1"/>
          <p:nvPr>
            <p:ph idx="1" type="body"/>
          </p:nvPr>
        </p:nvSpPr>
        <p:spPr>
          <a:xfrm>
            <a:off x="6949160" y="4623900"/>
            <a:ext cx="4173300" cy="1629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000"/>
              <a:t>Here, δ1 = 0.2, </a:t>
            </a:r>
            <a:r>
              <a:rPr lang="en-US" sz="2000"/>
              <a:t>δ2 = 0.3,</a:t>
            </a:r>
            <a:r>
              <a:rPr lang="en-US" sz="2000"/>
              <a:t> V</a:t>
            </a:r>
            <a:r>
              <a:rPr baseline="-25000" lang="en-US" sz="2000"/>
              <a:t>0</a:t>
            </a:r>
            <a:r>
              <a:rPr lang="en-US" sz="2000"/>
              <a:t> = 0.5, Ω = 10.</a:t>
            </a:r>
            <a:endParaRPr sz="2000"/>
          </a:p>
          <a:p>
            <a:pPr indent="0" lvl="0" marL="0" rtl="0" algn="l">
              <a:spcBef>
                <a:spcPts val="1000"/>
              </a:spcBef>
              <a:spcAft>
                <a:spcPts val="0"/>
              </a:spcAft>
              <a:buNone/>
            </a:pPr>
            <a:r>
              <a:rPr lang="en-US" sz="2000"/>
              <a:t>Time period of fidelity ~62., i.e. frequency (2π/T) = 0.1 = </a:t>
            </a:r>
            <a:r>
              <a:rPr lang="en-US" sz="2000"/>
              <a:t> δ2 -  δ1</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8"/>
          <p:cNvSpPr txBox="1"/>
          <p:nvPr>
            <p:ph type="title"/>
          </p:nvPr>
        </p:nvSpPr>
        <p:spPr>
          <a:xfrm>
            <a:off x="4703538" y="10075"/>
            <a:ext cx="2077200" cy="1027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u="sng"/>
              <a:t>Part (d)</a:t>
            </a:r>
            <a:endParaRPr u="sng"/>
          </a:p>
        </p:txBody>
      </p:sp>
      <p:sp>
        <p:nvSpPr>
          <p:cNvPr id="443" name="Google Shape;443;p3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44" name="Google Shape;444;p38"/>
          <p:cNvPicPr preferRelativeResize="0"/>
          <p:nvPr/>
        </p:nvPicPr>
        <p:blipFill rotWithShape="1">
          <a:blip r:embed="rId3">
            <a:alphaModFix/>
          </a:blip>
          <a:srcRect b="0" l="0" r="0" t="0"/>
          <a:stretch/>
        </p:blipFill>
        <p:spPr>
          <a:xfrm>
            <a:off x="556365" y="1288254"/>
            <a:ext cx="10371550" cy="1027619"/>
          </a:xfrm>
          <a:prstGeom prst="rect">
            <a:avLst/>
          </a:prstGeom>
          <a:noFill/>
          <a:ln>
            <a:noFill/>
          </a:ln>
        </p:spPr>
      </p:pic>
      <p:pic>
        <p:nvPicPr>
          <p:cNvPr id="445" name="Google Shape;445;p38"/>
          <p:cNvPicPr preferRelativeResize="0"/>
          <p:nvPr/>
        </p:nvPicPr>
        <p:blipFill rotWithShape="1">
          <a:blip r:embed="rId4">
            <a:alphaModFix/>
          </a:blip>
          <a:srcRect b="0" l="0" r="0" t="0"/>
          <a:stretch/>
        </p:blipFill>
        <p:spPr>
          <a:xfrm>
            <a:off x="116600" y="3475725"/>
            <a:ext cx="11958804" cy="1027625"/>
          </a:xfrm>
          <a:prstGeom prst="rect">
            <a:avLst/>
          </a:prstGeom>
          <a:noFill/>
          <a:ln>
            <a:noFill/>
          </a:ln>
        </p:spPr>
      </p:pic>
      <p:sp>
        <p:nvSpPr>
          <p:cNvPr id="446" name="Google Shape;446;p38"/>
          <p:cNvSpPr txBox="1"/>
          <p:nvPr/>
        </p:nvSpPr>
        <p:spPr>
          <a:xfrm>
            <a:off x="1020867" y="2864049"/>
            <a:ext cx="8442600" cy="415500"/>
          </a:xfrm>
          <a:prstGeom prst="rect">
            <a:avLst/>
          </a:prstGeom>
          <a:noFill/>
          <a:ln>
            <a:noFill/>
          </a:ln>
        </p:spPr>
        <p:txBody>
          <a:bodyPr anchorCtr="0" anchor="t" bIns="45700" lIns="91425" spcFirstLastPara="1" rIns="91425" wrap="square" tIns="45700">
            <a:spAutoFit/>
          </a:bodyPr>
          <a:lstStyle/>
          <a:p>
            <a:pPr indent="-361950" lvl="0" marL="457200" marR="0" rtl="0" algn="l">
              <a:spcBef>
                <a:spcPts val="0"/>
              </a:spcBef>
              <a:spcAft>
                <a:spcPts val="0"/>
              </a:spcAft>
              <a:buClr>
                <a:schemeClr val="dk1"/>
              </a:buClr>
              <a:buSzPts val="2100"/>
              <a:buFont typeface="Times New Roman"/>
              <a:buChar char="●"/>
            </a:pPr>
            <a:r>
              <a:rPr lang="en-US" sz="2100">
                <a:solidFill>
                  <a:schemeClr val="dk1"/>
                </a:solidFill>
                <a:latin typeface="Times New Roman"/>
                <a:ea typeface="Times New Roman"/>
                <a:cs typeface="Times New Roman"/>
                <a:sym typeface="Times New Roman"/>
              </a:rPr>
              <a:t>In part c, we have got the evolved state as:</a:t>
            </a:r>
            <a:endParaRPr sz="2100">
              <a:latin typeface="Times New Roman"/>
              <a:ea typeface="Times New Roman"/>
              <a:cs typeface="Times New Roman"/>
              <a:sym typeface="Times New Roman"/>
            </a:endParaRPr>
          </a:p>
        </p:txBody>
      </p:sp>
      <p:sp>
        <p:nvSpPr>
          <p:cNvPr id="447" name="Google Shape;447;p38"/>
          <p:cNvSpPr txBox="1"/>
          <p:nvPr/>
        </p:nvSpPr>
        <p:spPr>
          <a:xfrm>
            <a:off x="4950925" y="4828225"/>
            <a:ext cx="7340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1"/>
                </a:solidFill>
                <a:latin typeface="Times New Roman"/>
                <a:ea typeface="Times New Roman"/>
                <a:cs typeface="Times New Roman"/>
                <a:sym typeface="Times New Roman"/>
              </a:rPr>
              <a:t>in presence of finite detunings, </a:t>
            </a:r>
            <a:endParaRPr sz="2200">
              <a:solidFill>
                <a:schemeClr val="dk1"/>
              </a:solidFill>
              <a:latin typeface="Times New Roman"/>
              <a:ea typeface="Times New Roman"/>
              <a:cs typeface="Times New Roman"/>
              <a:sym typeface="Times New Roman"/>
            </a:endParaRPr>
          </a:p>
        </p:txBody>
      </p:sp>
      <p:pic>
        <p:nvPicPr>
          <p:cNvPr id="448" name="Google Shape;448;p38"/>
          <p:cNvPicPr preferRelativeResize="0"/>
          <p:nvPr/>
        </p:nvPicPr>
        <p:blipFill>
          <a:blip r:embed="rId5">
            <a:alphaModFix/>
          </a:blip>
          <a:stretch>
            <a:fillRect/>
          </a:stretch>
        </p:blipFill>
        <p:spPr>
          <a:xfrm>
            <a:off x="8717075" y="4842175"/>
            <a:ext cx="1352550" cy="495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55" name="Google Shape;455;p3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456" name="Google Shape;456;p3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57" name="Google Shape;457;p39"/>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458" name="Google Shape;458;p39"/>
          <p:cNvPicPr preferRelativeResize="0"/>
          <p:nvPr/>
        </p:nvPicPr>
        <p:blipFill>
          <a:blip r:embed="rId4">
            <a:alphaModFix/>
          </a:blip>
          <a:stretch>
            <a:fillRect/>
          </a:stretch>
        </p:blipFill>
        <p:spPr>
          <a:xfrm>
            <a:off x="152400" y="152400"/>
            <a:ext cx="12192000"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65" name="Google Shape;465;p4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466" name="Google Shape;466;p4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67" name="Google Shape;467;p40"/>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468" name="Google Shape;468;p40"/>
          <p:cNvPicPr preferRelativeResize="0"/>
          <p:nvPr/>
        </p:nvPicPr>
        <p:blipFill>
          <a:blip r:embed="rId4">
            <a:alphaModFix/>
          </a:blip>
          <a:stretch>
            <a:fillRect/>
          </a:stretch>
        </p:blipFill>
        <p:spPr>
          <a:xfrm>
            <a:off x="0" y="89775"/>
            <a:ext cx="12192000" cy="685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Part (d): Simulation</a:t>
            </a:r>
            <a:endParaRPr/>
          </a:p>
        </p:txBody>
      </p:sp>
      <p:sp>
        <p:nvSpPr>
          <p:cNvPr id="475" name="Google Shape;475;p41"/>
          <p:cNvSpPr txBox="1"/>
          <p:nvPr>
            <p:ph idx="1" type="body"/>
          </p:nvPr>
        </p:nvSpPr>
        <p:spPr>
          <a:xfrm>
            <a:off x="838200" y="1825625"/>
            <a:ext cx="38718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000"/>
              <a:t>As we can see, because of the unequal detunings, the fidelity wrt final expected state does not go to 1. </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rPr lang="en-US" sz="2000"/>
              <a:t>In fact the final state is </a:t>
            </a:r>
            <a:r>
              <a:rPr lang="en-US" sz="2000"/>
              <a:t>completely</a:t>
            </a:r>
            <a:r>
              <a:rPr lang="en-US" sz="2000"/>
              <a:t> dephased:</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rPr lang="en-US" sz="2000"/>
              <a:t>(basis is |00&gt;,|01&gt;,|10&gt;,|11&gt;)</a:t>
            </a:r>
            <a:endParaRPr sz="2000"/>
          </a:p>
        </p:txBody>
      </p:sp>
      <p:sp>
        <p:nvSpPr>
          <p:cNvPr id="476" name="Google Shape;476;p4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77" name="Google Shape;477;p41" title="unequal_detunings.mp4">
            <a:hlinkClick r:id="rId3"/>
          </p:cNvPr>
          <p:cNvPicPr preferRelativeResize="0"/>
          <p:nvPr/>
        </p:nvPicPr>
        <p:blipFill>
          <a:blip r:embed="rId4">
            <a:alphaModFix/>
          </a:blip>
          <a:stretch>
            <a:fillRect/>
          </a:stretch>
        </p:blipFill>
        <p:spPr>
          <a:xfrm>
            <a:off x="4709999" y="1333750"/>
            <a:ext cx="6960575" cy="5524250"/>
          </a:xfrm>
          <a:prstGeom prst="rect">
            <a:avLst/>
          </a:prstGeom>
          <a:noFill/>
          <a:ln>
            <a:noFill/>
          </a:ln>
        </p:spPr>
      </p:pic>
      <p:pic>
        <p:nvPicPr>
          <p:cNvPr id="478" name="Google Shape;478;p41"/>
          <p:cNvPicPr preferRelativeResize="0"/>
          <p:nvPr/>
        </p:nvPicPr>
        <p:blipFill>
          <a:blip r:embed="rId5">
            <a:alphaModFix/>
          </a:blip>
          <a:stretch>
            <a:fillRect/>
          </a:stretch>
        </p:blipFill>
        <p:spPr>
          <a:xfrm>
            <a:off x="838200" y="4222625"/>
            <a:ext cx="3299841" cy="1325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Part a:</a:t>
            </a:r>
            <a:endParaRPr/>
          </a:p>
        </p:txBody>
      </p:sp>
      <p:pic>
        <p:nvPicPr>
          <p:cNvPr id="103" name="Google Shape;103;p15"/>
          <p:cNvPicPr preferRelativeResize="0"/>
          <p:nvPr/>
        </p:nvPicPr>
        <p:blipFill rotWithShape="1">
          <a:blip r:embed="rId3">
            <a:alphaModFix/>
          </a:blip>
          <a:srcRect b="0" l="0" r="0" t="0"/>
          <a:stretch/>
        </p:blipFill>
        <p:spPr>
          <a:xfrm>
            <a:off x="594488" y="1359414"/>
            <a:ext cx="11003024" cy="662547"/>
          </a:xfrm>
          <a:prstGeom prst="rect">
            <a:avLst/>
          </a:prstGeom>
          <a:noFill/>
          <a:ln>
            <a:noFill/>
          </a:ln>
        </p:spPr>
      </p:pic>
      <p:cxnSp>
        <p:nvCxnSpPr>
          <p:cNvPr id="104" name="Google Shape;104;p15"/>
          <p:cNvCxnSpPr/>
          <p:nvPr/>
        </p:nvCxnSpPr>
        <p:spPr>
          <a:xfrm>
            <a:off x="6962275" y="2077815"/>
            <a:ext cx="0" cy="3934327"/>
          </a:xfrm>
          <a:prstGeom prst="straightConnector1">
            <a:avLst/>
          </a:prstGeom>
          <a:noFill/>
          <a:ln cap="flat" cmpd="sng" w="19050">
            <a:solidFill>
              <a:schemeClr val="accent1"/>
            </a:solidFill>
            <a:prstDash val="solid"/>
            <a:miter lim="800000"/>
            <a:headEnd len="sm" w="sm" type="none"/>
            <a:tailEnd len="sm" w="sm" type="none"/>
          </a:ln>
        </p:spPr>
      </p:cxnSp>
      <p:sp>
        <p:nvSpPr>
          <p:cNvPr id="105" name="Google Shape;105;p15"/>
          <p:cNvSpPr txBox="1"/>
          <p:nvPr/>
        </p:nvSpPr>
        <p:spPr>
          <a:xfrm>
            <a:off x="1915029" y="2244392"/>
            <a:ext cx="32485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Homogeneous broadening:</a:t>
            </a:r>
            <a:endParaRPr/>
          </a:p>
        </p:txBody>
      </p:sp>
      <p:sp>
        <p:nvSpPr>
          <p:cNvPr id="106" name="Google Shape;106;p15"/>
          <p:cNvSpPr txBox="1"/>
          <p:nvPr/>
        </p:nvSpPr>
        <p:spPr>
          <a:xfrm>
            <a:off x="7660106" y="2189747"/>
            <a:ext cx="32485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Inhomogeneous broadening:</a:t>
            </a:r>
            <a:endParaRPr/>
          </a:p>
        </p:txBody>
      </p:sp>
      <p:sp>
        <p:nvSpPr>
          <p:cNvPr id="107" name="Google Shape;107;p15"/>
          <p:cNvSpPr txBox="1"/>
          <p:nvPr/>
        </p:nvSpPr>
        <p:spPr>
          <a:xfrm>
            <a:off x="910063" y="2719721"/>
            <a:ext cx="535438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Spectral line is broadened by effects experienced equally by all atoms. </a:t>
            </a:r>
            <a:endParaRPr/>
          </a:p>
        </p:txBody>
      </p:sp>
      <p:sp>
        <p:nvSpPr>
          <p:cNvPr id="108" name="Google Shape;108;p15"/>
          <p:cNvSpPr txBox="1"/>
          <p:nvPr/>
        </p:nvSpPr>
        <p:spPr>
          <a:xfrm>
            <a:off x="7660106" y="2726865"/>
            <a:ext cx="375786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An increase in the width of a spectral line of absorption or emission that occurs because different atoms in a medium have slightly different transition frequencies, that may happen due to differences in the local environment every atom lives in, that may cause energy shifts.</a:t>
            </a:r>
            <a:endParaRPr/>
          </a:p>
        </p:txBody>
      </p:sp>
      <p:pic>
        <p:nvPicPr>
          <p:cNvPr id="109" name="Google Shape;109;p15"/>
          <p:cNvPicPr preferRelativeResize="0"/>
          <p:nvPr/>
        </p:nvPicPr>
        <p:blipFill rotWithShape="1">
          <a:blip r:embed="rId4">
            <a:alphaModFix/>
          </a:blip>
          <a:srcRect b="0" l="0" r="0" t="0"/>
          <a:stretch/>
        </p:blipFill>
        <p:spPr>
          <a:xfrm>
            <a:off x="470901" y="3526694"/>
            <a:ext cx="2103849" cy="2640693"/>
          </a:xfrm>
          <a:prstGeom prst="rect">
            <a:avLst/>
          </a:prstGeom>
          <a:noFill/>
          <a:ln>
            <a:noFill/>
          </a:ln>
        </p:spPr>
      </p:pic>
      <p:pic>
        <p:nvPicPr>
          <p:cNvPr id="110" name="Google Shape;110;p15"/>
          <p:cNvPicPr preferRelativeResize="0"/>
          <p:nvPr/>
        </p:nvPicPr>
        <p:blipFill rotWithShape="1">
          <a:blip r:embed="rId5">
            <a:alphaModFix/>
          </a:blip>
          <a:srcRect b="0" l="0" r="0" t="0"/>
          <a:stretch/>
        </p:blipFill>
        <p:spPr>
          <a:xfrm>
            <a:off x="2852014" y="3725908"/>
            <a:ext cx="3761346" cy="1907444"/>
          </a:xfrm>
          <a:prstGeom prst="rect">
            <a:avLst/>
          </a:prstGeom>
          <a:noFill/>
          <a:ln>
            <a:noFill/>
          </a:ln>
        </p:spPr>
      </p:pic>
      <p:sp>
        <p:nvSpPr>
          <p:cNvPr id="111" name="Google Shape;111;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Spin Echo as the Solution</a:t>
            </a:r>
            <a:endParaRPr/>
          </a:p>
        </p:txBody>
      </p:sp>
      <p:sp>
        <p:nvSpPr>
          <p:cNvPr id="485" name="Google Shape;485;p42"/>
          <p:cNvSpPr txBox="1"/>
          <p:nvPr>
            <p:ph idx="1" type="body"/>
          </p:nvPr>
        </p:nvSpPr>
        <p:spPr>
          <a:xfrm>
            <a:off x="838200" y="1825625"/>
            <a:ext cx="10515600" cy="213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2500"/>
              <a:t>What we’re looking for:</a:t>
            </a:r>
            <a:br>
              <a:rPr lang="en-US" sz="2500"/>
            </a:br>
            <a:r>
              <a:rPr lang="en-US" sz="2200"/>
              <a:t>A pulse sequence that cancels the single qubit accumulation           but returns the 2 qubit accumulation</a:t>
            </a:r>
            <a:r>
              <a:rPr lang="en-US" sz="2500"/>
              <a:t>              .</a:t>
            </a:r>
            <a:endParaRPr sz="2500"/>
          </a:p>
          <a:p>
            <a:pPr indent="0" lvl="0" marL="0" rtl="0" algn="l">
              <a:spcBef>
                <a:spcPts val="1000"/>
              </a:spcBef>
              <a:spcAft>
                <a:spcPts val="0"/>
              </a:spcAft>
              <a:buNone/>
            </a:pPr>
            <a:r>
              <a:rPr lang="en-US" sz="2500"/>
              <a:t>Consider the </a:t>
            </a:r>
            <a:r>
              <a:rPr lang="en-US" sz="2000"/>
              <a:t>π</a:t>
            </a:r>
            <a:r>
              <a:rPr lang="en-US" sz="2500"/>
              <a:t> pulse on each qubit represented as                      . And consider the following sequence </a:t>
            </a:r>
            <a:endParaRPr sz="2500"/>
          </a:p>
        </p:txBody>
      </p:sp>
      <p:sp>
        <p:nvSpPr>
          <p:cNvPr id="486" name="Google Shape;486;p4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87" name="Google Shape;487;p42" title="{&quot;red&quot;:0,&quot;green&quot;:0,&quot;blue&quot;:0,&quot;origURL&quot;:&quot;https://www.codecogs.com/eqnedit.php?latex=a_i%5Csigma_z%5Ei#0&quot;,&quot;size&quot;:28,&quot;width&quot;:302.7165354330709,&quot;height&quot;:45.94488188976378}"/>
          <p:cNvPicPr preferRelativeResize="0"/>
          <p:nvPr/>
        </p:nvPicPr>
        <p:blipFill>
          <a:blip r:embed="rId3">
            <a:alphaModFix/>
          </a:blip>
          <a:stretch>
            <a:fillRect/>
          </a:stretch>
        </p:blipFill>
        <p:spPr>
          <a:xfrm>
            <a:off x="8511975" y="2079413"/>
            <a:ext cx="656082" cy="440055"/>
          </a:xfrm>
          <a:prstGeom prst="rect">
            <a:avLst/>
          </a:prstGeom>
          <a:noFill/>
          <a:ln>
            <a:noFill/>
          </a:ln>
        </p:spPr>
      </p:pic>
      <p:pic>
        <p:nvPicPr>
          <p:cNvPr id="488" name="Google Shape;488;p42" title="{&quot;red&quot;:0,&quot;green&quot;:0,&quot;blue&quot;:0,&quot;origURL&quot;:&quot;https://www.codecogs.com/eqnedit.php?latex=V%5Csigma_z%5E1%5Csigma_z%5E2#0&quot;,&quot;size&quot;:28,&quot;width&quot;:142.53543307086613,&quot;height&quot;:78.92125984251969}"/>
          <p:cNvPicPr preferRelativeResize="0"/>
          <p:nvPr/>
        </p:nvPicPr>
        <p:blipFill>
          <a:blip r:embed="rId4">
            <a:alphaModFix/>
          </a:blip>
          <a:stretch>
            <a:fillRect/>
          </a:stretch>
        </p:blipFill>
        <p:spPr>
          <a:xfrm>
            <a:off x="3769775" y="2519469"/>
            <a:ext cx="871826" cy="365100"/>
          </a:xfrm>
          <a:prstGeom prst="rect">
            <a:avLst/>
          </a:prstGeom>
          <a:noFill/>
          <a:ln>
            <a:noFill/>
          </a:ln>
        </p:spPr>
      </p:pic>
      <p:pic>
        <p:nvPicPr>
          <p:cNvPr id="489" name="Google Shape;489;p42" title="{&quot;red&quot;:0,&quot;green&quot;:0,&quot;blue&quot;:0,&quot;origURL&quot;:&quot;https://www.codecogs.com/eqnedit.php?latex=X_i%3De%5E%7B-i%5Cpi%20%5Csigma_x%5Ei%2F2%7D%20#0&quot;,&quot;size&quot;:28,&quot;width&quot;:114.25984251968504,&quot;height&quot;:41.22047244094488}"/>
          <p:cNvPicPr preferRelativeResize="0"/>
          <p:nvPr/>
        </p:nvPicPr>
        <p:blipFill>
          <a:blip r:embed="rId5">
            <a:alphaModFix/>
          </a:blip>
          <a:stretch>
            <a:fillRect/>
          </a:stretch>
        </p:blipFill>
        <p:spPr>
          <a:xfrm>
            <a:off x="8212775" y="2991900"/>
            <a:ext cx="1767879" cy="365100"/>
          </a:xfrm>
          <a:prstGeom prst="rect">
            <a:avLst/>
          </a:prstGeom>
          <a:noFill/>
          <a:ln>
            <a:noFill/>
          </a:ln>
        </p:spPr>
      </p:pic>
      <p:pic>
        <p:nvPicPr>
          <p:cNvPr id="490" name="Google Shape;490;p42" title="{&quot;red&quot;:0,&quot;green&quot;:0,&quot;blue&quot;:0,&quot;origURL&quot;:&quot;https://www.codecogs.com/eqnedit.php?latex=U_%7B%5Ctext%7Becho%7D%7D%3De%5E%7B-iHt%2F2%7DX_1X_2e%5E%7BiHt%2F2%7D#0&quot;,&quot;size&quot;:28,&quot;width&quot;:216,&quot;height&quot;:96.59055118110236}"/>
          <p:cNvPicPr preferRelativeResize="0"/>
          <p:nvPr/>
        </p:nvPicPr>
        <p:blipFill>
          <a:blip r:embed="rId6">
            <a:alphaModFix/>
          </a:blip>
          <a:stretch>
            <a:fillRect/>
          </a:stretch>
        </p:blipFill>
        <p:spPr>
          <a:xfrm>
            <a:off x="3510606" y="5909035"/>
            <a:ext cx="4469229" cy="440050"/>
          </a:xfrm>
          <a:prstGeom prst="rect">
            <a:avLst/>
          </a:prstGeom>
          <a:noFill/>
          <a:ln>
            <a:noFill/>
          </a:ln>
        </p:spPr>
      </p:pic>
      <p:cxnSp>
        <p:nvCxnSpPr>
          <p:cNvPr id="491" name="Google Shape;491;p42"/>
          <p:cNvCxnSpPr/>
          <p:nvPr/>
        </p:nvCxnSpPr>
        <p:spPr>
          <a:xfrm>
            <a:off x="2184100" y="5346143"/>
            <a:ext cx="2857200" cy="15000"/>
          </a:xfrm>
          <a:prstGeom prst="straightConnector1">
            <a:avLst/>
          </a:prstGeom>
          <a:noFill/>
          <a:ln cap="flat" cmpd="sng" w="38100">
            <a:solidFill>
              <a:schemeClr val="dk2"/>
            </a:solidFill>
            <a:prstDash val="solid"/>
            <a:round/>
            <a:headEnd len="med" w="med" type="none"/>
            <a:tailEnd len="med" w="med" type="none"/>
          </a:ln>
        </p:spPr>
      </p:cxnSp>
      <p:cxnSp>
        <p:nvCxnSpPr>
          <p:cNvPr id="492" name="Google Shape;492;p42"/>
          <p:cNvCxnSpPr/>
          <p:nvPr/>
        </p:nvCxnSpPr>
        <p:spPr>
          <a:xfrm rot="10800000">
            <a:off x="5026400" y="4598168"/>
            <a:ext cx="0" cy="777900"/>
          </a:xfrm>
          <a:prstGeom prst="straightConnector1">
            <a:avLst/>
          </a:prstGeom>
          <a:noFill/>
          <a:ln cap="flat" cmpd="sng" w="38100">
            <a:solidFill>
              <a:schemeClr val="dk2"/>
            </a:solidFill>
            <a:prstDash val="solid"/>
            <a:round/>
            <a:headEnd len="med" w="med" type="none"/>
            <a:tailEnd len="med" w="med" type="none"/>
          </a:ln>
        </p:spPr>
      </p:cxnSp>
      <p:cxnSp>
        <p:nvCxnSpPr>
          <p:cNvPr id="493" name="Google Shape;493;p42"/>
          <p:cNvCxnSpPr/>
          <p:nvPr/>
        </p:nvCxnSpPr>
        <p:spPr>
          <a:xfrm>
            <a:off x="5026406" y="4586013"/>
            <a:ext cx="1346400" cy="0"/>
          </a:xfrm>
          <a:prstGeom prst="straightConnector1">
            <a:avLst/>
          </a:prstGeom>
          <a:noFill/>
          <a:ln cap="flat" cmpd="sng" w="38100">
            <a:solidFill>
              <a:schemeClr val="dk2"/>
            </a:solidFill>
            <a:prstDash val="solid"/>
            <a:round/>
            <a:headEnd len="med" w="med" type="none"/>
            <a:tailEnd len="med" w="med" type="none"/>
          </a:ln>
        </p:spPr>
      </p:cxnSp>
      <p:cxnSp>
        <p:nvCxnSpPr>
          <p:cNvPr id="494" name="Google Shape;494;p42"/>
          <p:cNvCxnSpPr/>
          <p:nvPr/>
        </p:nvCxnSpPr>
        <p:spPr>
          <a:xfrm>
            <a:off x="6372750" y="4598168"/>
            <a:ext cx="15000" cy="762900"/>
          </a:xfrm>
          <a:prstGeom prst="straightConnector1">
            <a:avLst/>
          </a:prstGeom>
          <a:noFill/>
          <a:ln cap="flat" cmpd="sng" w="38100">
            <a:solidFill>
              <a:schemeClr val="dk2"/>
            </a:solidFill>
            <a:prstDash val="solid"/>
            <a:round/>
            <a:headEnd len="med" w="med" type="none"/>
            <a:tailEnd len="med" w="med" type="none"/>
          </a:ln>
        </p:spPr>
      </p:cxnSp>
      <p:cxnSp>
        <p:nvCxnSpPr>
          <p:cNvPr id="495" name="Google Shape;495;p42"/>
          <p:cNvCxnSpPr/>
          <p:nvPr/>
        </p:nvCxnSpPr>
        <p:spPr>
          <a:xfrm flipH="1" rot="10800000">
            <a:off x="6372746" y="5346114"/>
            <a:ext cx="3006900" cy="15000"/>
          </a:xfrm>
          <a:prstGeom prst="straightConnector1">
            <a:avLst/>
          </a:prstGeom>
          <a:noFill/>
          <a:ln cap="flat" cmpd="sng" w="38100">
            <a:solidFill>
              <a:schemeClr val="dk2"/>
            </a:solidFill>
            <a:prstDash val="solid"/>
            <a:round/>
            <a:headEnd len="med" w="med" type="none"/>
            <a:tailEnd len="med" w="med" type="none"/>
          </a:ln>
        </p:spPr>
      </p:cxnSp>
      <p:sp>
        <p:nvSpPr>
          <p:cNvPr id="496" name="Google Shape;496;p42"/>
          <p:cNvSpPr txBox="1"/>
          <p:nvPr/>
        </p:nvSpPr>
        <p:spPr>
          <a:xfrm>
            <a:off x="4767515" y="3910025"/>
            <a:ext cx="19554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rPr>
              <a:t>global π pulse around x axis</a:t>
            </a:r>
            <a:endParaRPr sz="2000">
              <a:solidFill>
                <a:schemeClr val="dk1"/>
              </a:solidFill>
            </a:endParaRPr>
          </a:p>
        </p:txBody>
      </p:sp>
      <p:sp>
        <p:nvSpPr>
          <p:cNvPr id="497" name="Google Shape;497;p42"/>
          <p:cNvSpPr txBox="1"/>
          <p:nvPr/>
        </p:nvSpPr>
        <p:spPr>
          <a:xfrm>
            <a:off x="1959700" y="4816950"/>
            <a:ext cx="3006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Free evolution for t</a:t>
            </a:r>
            <a:r>
              <a:rPr baseline="-25000" lang="en-US" sz="1800">
                <a:solidFill>
                  <a:schemeClr val="dk1"/>
                </a:solidFill>
              </a:rPr>
              <a:t>1/2</a:t>
            </a:r>
            <a:r>
              <a:rPr lang="en-US" sz="1800">
                <a:solidFill>
                  <a:schemeClr val="dk1"/>
                </a:solidFill>
              </a:rPr>
              <a:t> = t/2</a:t>
            </a:r>
            <a:endParaRPr sz="1800">
              <a:solidFill>
                <a:schemeClr val="dk1"/>
              </a:solidFill>
            </a:endParaRPr>
          </a:p>
        </p:txBody>
      </p:sp>
      <p:sp>
        <p:nvSpPr>
          <p:cNvPr id="498" name="Google Shape;498;p42"/>
          <p:cNvSpPr txBox="1"/>
          <p:nvPr/>
        </p:nvSpPr>
        <p:spPr>
          <a:xfrm>
            <a:off x="6509875" y="4816950"/>
            <a:ext cx="3006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Free evolution for t</a:t>
            </a:r>
            <a:r>
              <a:rPr baseline="-25000" lang="en-US" sz="1800">
                <a:solidFill>
                  <a:schemeClr val="dk1"/>
                </a:solidFill>
              </a:rPr>
              <a:t>1/2</a:t>
            </a:r>
            <a:r>
              <a:rPr lang="en-US" sz="1800">
                <a:solidFill>
                  <a:schemeClr val="dk1"/>
                </a:solidFill>
              </a:rPr>
              <a:t> = t/2</a:t>
            </a:r>
            <a:endParaRPr sz="18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Effect of the pi pulse</a:t>
            </a:r>
            <a:endParaRPr/>
          </a:p>
        </p:txBody>
      </p:sp>
      <p:sp>
        <p:nvSpPr>
          <p:cNvPr id="505" name="Google Shape;505;p43"/>
          <p:cNvSpPr txBox="1"/>
          <p:nvPr>
            <p:ph idx="1" type="body"/>
          </p:nvPr>
        </p:nvSpPr>
        <p:spPr>
          <a:xfrm>
            <a:off x="838200" y="2282825"/>
            <a:ext cx="3739500" cy="4638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US"/>
              <a:t>On single qubit terms</a:t>
            </a:r>
            <a:endParaRPr/>
          </a:p>
        </p:txBody>
      </p:sp>
      <p:sp>
        <p:nvSpPr>
          <p:cNvPr id="506" name="Google Shape;506;p4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07" name="Google Shape;507;p43"/>
          <p:cNvSpPr txBox="1"/>
          <p:nvPr>
            <p:ph idx="1" type="body"/>
          </p:nvPr>
        </p:nvSpPr>
        <p:spPr>
          <a:xfrm>
            <a:off x="7183825" y="2251514"/>
            <a:ext cx="37395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On interaction term</a:t>
            </a:r>
            <a:endParaRPr/>
          </a:p>
        </p:txBody>
      </p:sp>
      <p:sp>
        <p:nvSpPr>
          <p:cNvPr id="508" name="Google Shape;508;p43"/>
          <p:cNvSpPr txBox="1"/>
          <p:nvPr/>
        </p:nvSpPr>
        <p:spPr>
          <a:xfrm>
            <a:off x="942450" y="1570750"/>
            <a:ext cx="98433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The result is easier to see in the Heisenberg picture. </a:t>
            </a:r>
            <a:endParaRPr sz="2200">
              <a:solidFill>
                <a:schemeClr val="dk1"/>
              </a:solidFill>
            </a:endParaRPr>
          </a:p>
        </p:txBody>
      </p:sp>
      <p:pic>
        <p:nvPicPr>
          <p:cNvPr id="509" name="Google Shape;509;p43" title="{&quot;red&quot;:0,&quot;green&quot;:0,&quot;blue&quot;:0,&quot;origURL&quot;:&quot;https://www.codecogs.com/eqnedit.php?latex=X%5E%5Cdagger%20%5Csigma_z%20X%20%3D%20-%5Csigma_z#0&quot;,&quot;size&quot;:28,&quot;width&quot;:268.5590551181102,&quot;height&quot;:54.188976377952756}"/>
          <p:cNvPicPr preferRelativeResize="0"/>
          <p:nvPr/>
        </p:nvPicPr>
        <p:blipFill>
          <a:blip r:embed="rId3">
            <a:alphaModFix/>
          </a:blip>
          <a:stretch>
            <a:fillRect/>
          </a:stretch>
        </p:blipFill>
        <p:spPr>
          <a:xfrm>
            <a:off x="1062125" y="2961989"/>
            <a:ext cx="2410968" cy="413385"/>
          </a:xfrm>
          <a:prstGeom prst="rect">
            <a:avLst/>
          </a:prstGeom>
          <a:noFill/>
          <a:ln>
            <a:noFill/>
          </a:ln>
        </p:spPr>
      </p:pic>
      <p:pic>
        <p:nvPicPr>
          <p:cNvPr id="510" name="Google Shape;510;p43" title="{&quot;red&quot;:0,&quot;green&quot;:0,&quot;blue&quot;:0,&quot;origURL&quot;:&quot;https://www.codecogs.com/eqnedit.php?latex=X_1%5E%5Cdagger%20X_2%5E%5Cdagger%20(%5Csigma_z%5E1%5Csigma_z%5E2)X_1X_2#0&quot;,&quot;size&quot;:28,&quot;width&quot;:224.9763779527559,&quot;height&quot;:94.22834645669292}"/>
          <p:cNvPicPr preferRelativeResize="0"/>
          <p:nvPr/>
        </p:nvPicPr>
        <p:blipFill>
          <a:blip r:embed="rId4">
            <a:alphaModFix/>
          </a:blip>
          <a:stretch>
            <a:fillRect/>
          </a:stretch>
        </p:blipFill>
        <p:spPr>
          <a:xfrm>
            <a:off x="7330150" y="2929988"/>
            <a:ext cx="3008376" cy="477393"/>
          </a:xfrm>
          <a:prstGeom prst="rect">
            <a:avLst/>
          </a:prstGeom>
          <a:noFill/>
          <a:ln>
            <a:noFill/>
          </a:ln>
        </p:spPr>
      </p:pic>
      <p:pic>
        <p:nvPicPr>
          <p:cNvPr id="511" name="Google Shape;511;p43" title="{&quot;red&quot;:0,&quot;green&quot;:0,&quot;blue&quot;:0,&quot;origURL&quot;:&quot;https://www.codecogs.com/eqnedit.php?latex=%3D(-%5Csigma_z%5E1)(-%5Csigma_z%5E2)%20%3D%20%5Csigma_z%5E1%5Csigma_z%5E2#0&quot;,&quot;size&quot;:28,&quot;width&quot;:90.70866141732283,&quot;height&quot;:63.61417322834646}"/>
          <p:cNvPicPr preferRelativeResize="0"/>
          <p:nvPr/>
        </p:nvPicPr>
        <p:blipFill>
          <a:blip r:embed="rId5">
            <a:alphaModFix/>
          </a:blip>
          <a:stretch>
            <a:fillRect/>
          </a:stretch>
        </p:blipFill>
        <p:spPr>
          <a:xfrm>
            <a:off x="7127463" y="3620200"/>
            <a:ext cx="3413759" cy="407281"/>
          </a:xfrm>
          <a:prstGeom prst="rect">
            <a:avLst/>
          </a:prstGeom>
          <a:noFill/>
          <a:ln>
            <a:noFill/>
          </a:ln>
        </p:spPr>
      </p:pic>
      <p:sp>
        <p:nvSpPr>
          <p:cNvPr id="512" name="Google Shape;512;p43"/>
          <p:cNvSpPr txBox="1"/>
          <p:nvPr/>
        </p:nvSpPr>
        <p:spPr>
          <a:xfrm>
            <a:off x="1047175" y="4502800"/>
            <a:ext cx="92913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US" sz="2000">
                <a:solidFill>
                  <a:schemeClr val="dk1"/>
                </a:solidFill>
              </a:rPr>
              <a:t>Thus, when we apply the π pulse on the total Hamiltonian we find that</a:t>
            </a:r>
            <a:endParaRPr sz="2000">
              <a:solidFill>
                <a:schemeClr val="dk1"/>
              </a:solidFill>
            </a:endParaRPr>
          </a:p>
        </p:txBody>
      </p:sp>
      <p:pic>
        <p:nvPicPr>
          <p:cNvPr id="513" name="Google Shape;513;p43" title="{&quot;red&quot;:0,&quot;green&quot;:0,&quot;blue&quot;:0,&quot;origURL&quot;:&quot;https://www.codecogs.com/eqnedit.php?latex=X_1%5E%5Cdagger%20X_2%5E%5Cdagger%20HX_1X_2%20%3D%20X_1%5E%5Cdagger%20X_2%5E%5Cdagger%20(H_S%2BH_%5Ctext%7Bint%7D)X_1X_2#0&quot;,&quot;size&quot;:28,&quot;width&quot;:862.2283464566929,&quot;height&quot;:32.976377952755904}"/>
          <p:cNvPicPr preferRelativeResize="0"/>
          <p:nvPr/>
        </p:nvPicPr>
        <p:blipFill>
          <a:blip r:embed="rId6">
            <a:alphaModFix/>
          </a:blip>
          <a:stretch>
            <a:fillRect/>
          </a:stretch>
        </p:blipFill>
        <p:spPr>
          <a:xfrm>
            <a:off x="1211725" y="5325608"/>
            <a:ext cx="5751725" cy="407275"/>
          </a:xfrm>
          <a:prstGeom prst="rect">
            <a:avLst/>
          </a:prstGeom>
          <a:noFill/>
          <a:ln>
            <a:noFill/>
          </a:ln>
        </p:spPr>
      </p:pic>
      <p:pic>
        <p:nvPicPr>
          <p:cNvPr id="514" name="Google Shape;514;p43" title="{&quot;red&quot;:0,&quot;green&quot;:0,&quot;blue&quot;:0,&quot;origURL&quot;:&quot;https://www.codecogs.com/eqnedit.php?latex=%3D%20-H_S%20%2B%20H_%5Ctext%7Bint%7D#0&quot;,&quot;size&quot;:28,&quot;width&quot;:294.4488188976378,&quot;height&quot;:20.031496062992126}"/>
          <p:cNvPicPr preferRelativeResize="0"/>
          <p:nvPr/>
        </p:nvPicPr>
        <p:blipFill>
          <a:blip r:embed="rId7">
            <a:alphaModFix/>
          </a:blip>
          <a:stretch>
            <a:fillRect/>
          </a:stretch>
        </p:blipFill>
        <p:spPr>
          <a:xfrm>
            <a:off x="3306063" y="5953886"/>
            <a:ext cx="2049450" cy="294775"/>
          </a:xfrm>
          <a:prstGeom prst="rect">
            <a:avLst/>
          </a:prstGeom>
          <a:noFill/>
          <a:ln>
            <a:noFill/>
          </a:ln>
        </p:spPr>
      </p:pic>
      <p:pic>
        <p:nvPicPr>
          <p:cNvPr id="515" name="Google Shape;515;p43"/>
          <p:cNvPicPr preferRelativeResize="0"/>
          <p:nvPr/>
        </p:nvPicPr>
        <p:blipFill rotWithShape="1">
          <a:blip r:embed="rId8">
            <a:alphaModFix/>
          </a:blip>
          <a:srcRect b="40228" l="11518" r="21123" t="51729"/>
          <a:stretch/>
        </p:blipFill>
        <p:spPr>
          <a:xfrm>
            <a:off x="942450" y="4242725"/>
            <a:ext cx="11123598" cy="658200"/>
          </a:xfrm>
          <a:prstGeom prst="rect">
            <a:avLst/>
          </a:prstGeom>
          <a:noFill/>
          <a:ln>
            <a:noFill/>
          </a:ln>
        </p:spPr>
      </p:pic>
      <p:cxnSp>
        <p:nvCxnSpPr>
          <p:cNvPr id="516" name="Google Shape;516;p43"/>
          <p:cNvCxnSpPr/>
          <p:nvPr/>
        </p:nvCxnSpPr>
        <p:spPr>
          <a:xfrm>
            <a:off x="5849175" y="2333675"/>
            <a:ext cx="0" cy="1750200"/>
          </a:xfrm>
          <a:prstGeom prst="straightConnector1">
            <a:avLst/>
          </a:prstGeom>
          <a:noFill/>
          <a:ln cap="flat" cmpd="sng" w="9525">
            <a:solidFill>
              <a:schemeClr val="accent1"/>
            </a:solidFill>
            <a:prstDash val="dash"/>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23" name="Google Shape;523;p44"/>
          <p:cNvPicPr preferRelativeResize="0"/>
          <p:nvPr/>
        </p:nvPicPr>
        <p:blipFill rotWithShape="1">
          <a:blip r:embed="rId3">
            <a:alphaModFix/>
          </a:blip>
          <a:srcRect b="8421" l="11518" r="21123" t="59224"/>
          <a:stretch/>
        </p:blipFill>
        <p:spPr>
          <a:xfrm>
            <a:off x="56400" y="1823487"/>
            <a:ext cx="12135596" cy="2888751"/>
          </a:xfrm>
          <a:prstGeom prst="rect">
            <a:avLst/>
          </a:prstGeom>
          <a:noFill/>
          <a:ln>
            <a:noFill/>
          </a:ln>
        </p:spPr>
      </p:pic>
      <p:sp>
        <p:nvSpPr>
          <p:cNvPr id="524" name="Google Shape;524;p44"/>
          <p:cNvSpPr txBox="1"/>
          <p:nvPr/>
        </p:nvSpPr>
        <p:spPr>
          <a:xfrm>
            <a:off x="688125" y="807825"/>
            <a:ext cx="9633900" cy="6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rPr>
              <a:t>For the total sequence, we simply evolve the Hamiltonian for a time t/2 before and after the π pulse</a:t>
            </a:r>
            <a:endParaRPr sz="2000">
              <a:solidFill>
                <a:schemeClr val="dk1"/>
              </a:solidFill>
            </a:endParaRPr>
          </a:p>
        </p:txBody>
      </p:sp>
      <p:sp>
        <p:nvSpPr>
          <p:cNvPr id="525" name="Google Shape;525;p44"/>
          <p:cNvSpPr txBox="1"/>
          <p:nvPr/>
        </p:nvSpPr>
        <p:spPr>
          <a:xfrm>
            <a:off x="942450" y="4712250"/>
            <a:ext cx="5460300" cy="5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This is equivalent to evolving the hamiltonian for a </a:t>
            </a:r>
            <a:r>
              <a:rPr lang="en-US" sz="2800">
                <a:solidFill>
                  <a:schemeClr val="dk1"/>
                </a:solidFill>
              </a:rPr>
              <a:t>time t with both the detunings being equal to 0!</a:t>
            </a:r>
            <a:endParaRPr sz="28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0" name="Shape 530"/>
        <p:cNvGrpSpPr/>
        <p:nvPr/>
      </p:nvGrpSpPr>
      <p:grpSpPr>
        <a:xfrm>
          <a:off x="0" y="0"/>
          <a:ext cx="0" cy="0"/>
          <a:chOff x="0" y="0"/>
          <a:chExt cx="0" cy="0"/>
        </a:xfrm>
      </p:grpSpPr>
      <p:sp>
        <p:nvSpPr>
          <p:cNvPr id="531" name="Google Shape;531;p4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32" name="Google Shape;532;p4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533" name="Google Shape;533;p4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34" name="Google Shape;534;p45"/>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535" name="Google Shape;535;p45"/>
          <p:cNvPicPr preferRelativeResize="0"/>
          <p:nvPr/>
        </p:nvPicPr>
        <p:blipFill>
          <a:blip r:embed="rId4">
            <a:alphaModFix/>
          </a:blip>
          <a:stretch>
            <a:fillRect/>
          </a:stretch>
        </p:blipFill>
        <p:spPr>
          <a:xfrm>
            <a:off x="152400" y="152400"/>
            <a:ext cx="12192000" cy="685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0" name="Shape 540"/>
        <p:cNvGrpSpPr/>
        <p:nvPr/>
      </p:nvGrpSpPr>
      <p:grpSpPr>
        <a:xfrm>
          <a:off x="0" y="0"/>
          <a:ext cx="0" cy="0"/>
          <a:chOff x="0" y="0"/>
          <a:chExt cx="0" cy="0"/>
        </a:xfrm>
      </p:grpSpPr>
      <p:sp>
        <p:nvSpPr>
          <p:cNvPr id="541" name="Google Shape;541;p4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542" name="Google Shape;542;p4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43" name="Google Shape;543;p46"/>
          <p:cNvPicPr preferRelativeResize="0"/>
          <p:nvPr/>
        </p:nvPicPr>
        <p:blipFill rotWithShape="1">
          <a:blip r:embed="rId3">
            <a:alphaModFix/>
          </a:blip>
          <a:srcRect b="0" l="1702" r="6275" t="1477"/>
          <a:stretch/>
        </p:blipFill>
        <p:spPr>
          <a:xfrm>
            <a:off x="523575" y="374000"/>
            <a:ext cx="11219649" cy="59533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50" name="Google Shape;550;p4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551" name="Google Shape;551;p4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52" name="Google Shape;552;p47" title="unequal_detunings_spin_echo.mp4">
            <a:hlinkClick r:id="rId3"/>
          </p:cNvPr>
          <p:cNvPicPr preferRelativeResize="0"/>
          <p:nvPr/>
        </p:nvPicPr>
        <p:blipFill>
          <a:blip r:embed="rId4">
            <a:alphaModFix/>
          </a:blip>
          <a:stretch>
            <a:fillRect/>
          </a:stretch>
        </p:blipFill>
        <p:spPr>
          <a:xfrm>
            <a:off x="2046476" y="215100"/>
            <a:ext cx="8099051" cy="642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59" name="Google Shape;559;p4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560" name="Google Shape;560;p4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61" name="Google Shape;561;p48"/>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Other observations</a:t>
            </a:r>
            <a:endParaRPr/>
          </a:p>
        </p:txBody>
      </p:sp>
      <p:sp>
        <p:nvSpPr>
          <p:cNvPr id="568" name="Google Shape;568;p49"/>
          <p:cNvSpPr txBox="1"/>
          <p:nvPr>
            <p:ph idx="1" type="body"/>
          </p:nvPr>
        </p:nvSpPr>
        <p:spPr>
          <a:xfrm>
            <a:off x="4298925" y="4227800"/>
            <a:ext cx="67677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Observation of spin echo collapse!</a:t>
            </a:r>
            <a:endParaRPr/>
          </a:p>
          <a:p>
            <a:pPr indent="0" lvl="0" marL="0" rtl="0" algn="l">
              <a:spcBef>
                <a:spcPts val="1000"/>
              </a:spcBef>
              <a:spcAft>
                <a:spcPts val="0"/>
              </a:spcAft>
              <a:buNone/>
            </a:pPr>
            <a:r>
              <a:rPr lang="en-US" sz="1800"/>
              <a:t>In an ensemble of two level </a:t>
            </a:r>
            <a:r>
              <a:rPr lang="en-US" sz="1800"/>
              <a:t>systems, when the interaction term is not this simple, </a:t>
            </a:r>
            <a:r>
              <a:rPr b="1" lang="en-US" sz="1800"/>
              <a:t>collapse and revival</a:t>
            </a:r>
            <a:r>
              <a:rPr lang="en-US" sz="1800"/>
              <a:t> of the spin echo is observed.</a:t>
            </a:r>
            <a:endParaRPr sz="1800"/>
          </a:p>
        </p:txBody>
      </p:sp>
      <p:sp>
        <p:nvSpPr>
          <p:cNvPr id="569" name="Google Shape;569;p4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70" name="Google Shape;570;p49"/>
          <p:cNvPicPr preferRelativeResize="0"/>
          <p:nvPr/>
        </p:nvPicPr>
        <p:blipFill>
          <a:blip r:embed="rId3">
            <a:alphaModFix/>
          </a:blip>
          <a:stretch>
            <a:fillRect/>
          </a:stretch>
        </p:blipFill>
        <p:spPr>
          <a:xfrm>
            <a:off x="595700" y="3590550"/>
            <a:ext cx="3432700" cy="3038350"/>
          </a:xfrm>
          <a:prstGeom prst="rect">
            <a:avLst/>
          </a:prstGeom>
          <a:noFill/>
          <a:ln>
            <a:noFill/>
          </a:ln>
        </p:spPr>
      </p:pic>
      <p:sp>
        <p:nvSpPr>
          <p:cNvPr id="571" name="Google Shape;571;p49"/>
          <p:cNvSpPr txBox="1"/>
          <p:nvPr/>
        </p:nvSpPr>
        <p:spPr>
          <a:xfrm>
            <a:off x="917125" y="1404275"/>
            <a:ext cx="5724600" cy="743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1800">
                <a:solidFill>
                  <a:schemeClr val="dk1"/>
                </a:solidFill>
              </a:rPr>
              <a:t>Spin echo doesn’t work in some cases, i.e. when </a:t>
            </a:r>
            <a:r>
              <a:rPr lang="en-US" sz="1800">
                <a:solidFill>
                  <a:schemeClr val="dk1"/>
                </a:solidFill>
              </a:rPr>
              <a:t>δ1 + δ2 = V</a:t>
            </a:r>
            <a:r>
              <a:rPr baseline="-25000" lang="en-US" sz="1800">
                <a:solidFill>
                  <a:schemeClr val="dk1"/>
                </a:solidFill>
              </a:rPr>
              <a:t>0</a:t>
            </a:r>
            <a:r>
              <a:rPr lang="en-US" sz="1800">
                <a:solidFill>
                  <a:schemeClr val="dk1"/>
                </a:solidFill>
              </a:rPr>
              <a:t> .</a:t>
            </a:r>
            <a:endParaRPr sz="1800">
              <a:solidFill>
                <a:schemeClr val="dk1"/>
              </a:solidFill>
            </a:endParaRPr>
          </a:p>
          <a:p>
            <a:pPr indent="0" lvl="0" marL="0" rtl="0" algn="just">
              <a:spcBef>
                <a:spcPts val="0"/>
              </a:spcBef>
              <a:spcAft>
                <a:spcPts val="0"/>
              </a:spcAft>
              <a:buNone/>
            </a:pPr>
            <a:r>
              <a:rPr lang="en-US" sz="1800">
                <a:solidFill>
                  <a:schemeClr val="dk1"/>
                </a:solidFill>
              </a:rPr>
              <a:t>In this case, the pi pulse does not change the state as expected as just before the pi pulse, the coefficients of |00&gt; and |11&gt; are equal</a:t>
            </a:r>
            <a:endParaRPr sz="1800">
              <a:solidFill>
                <a:schemeClr val="dk1"/>
              </a:solidFill>
            </a:endParaRPr>
          </a:p>
        </p:txBody>
      </p:sp>
      <p:pic>
        <p:nvPicPr>
          <p:cNvPr id="572" name="Google Shape;572;p49" title="spin_echo_failed.mp4">
            <a:hlinkClick r:id="rId4"/>
          </p:cNvPr>
          <p:cNvPicPr preferRelativeResize="0"/>
          <p:nvPr/>
        </p:nvPicPr>
        <p:blipFill>
          <a:blip r:embed="rId5">
            <a:alphaModFix/>
          </a:blip>
          <a:stretch>
            <a:fillRect/>
          </a:stretch>
        </p:blipFill>
        <p:spPr>
          <a:xfrm>
            <a:off x="7162825" y="365125"/>
            <a:ext cx="4807774" cy="3815676"/>
          </a:xfrm>
          <a:prstGeom prst="rect">
            <a:avLst/>
          </a:prstGeom>
          <a:noFill/>
          <a:ln>
            <a:noFill/>
          </a:ln>
        </p:spPr>
      </p:pic>
      <p:pic>
        <p:nvPicPr>
          <p:cNvPr id="573" name="Google Shape;573;p49"/>
          <p:cNvPicPr preferRelativeResize="0"/>
          <p:nvPr/>
        </p:nvPicPr>
        <p:blipFill rotWithShape="1">
          <a:blip r:embed="rId6">
            <a:alphaModFix/>
          </a:blip>
          <a:srcRect b="0" l="0" r="0" t="0"/>
          <a:stretch/>
        </p:blipFill>
        <p:spPr>
          <a:xfrm>
            <a:off x="99000" y="2916651"/>
            <a:ext cx="7063827" cy="5418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0"/>
          <p:cNvSpPr txBox="1"/>
          <p:nvPr>
            <p:ph type="title"/>
          </p:nvPr>
        </p:nvSpPr>
        <p:spPr>
          <a:xfrm>
            <a:off x="838200" y="-920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Plethora of applications</a:t>
            </a:r>
            <a:endParaRPr/>
          </a:p>
        </p:txBody>
      </p:sp>
      <p:sp>
        <p:nvSpPr>
          <p:cNvPr id="580" name="Google Shape;580;p50"/>
          <p:cNvSpPr txBox="1"/>
          <p:nvPr>
            <p:ph idx="1" type="body"/>
          </p:nvPr>
        </p:nvSpPr>
        <p:spPr>
          <a:xfrm>
            <a:off x="1447800" y="2130425"/>
            <a:ext cx="2452800" cy="3651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US" sz="2000"/>
              <a:t>MRI machines</a:t>
            </a:r>
            <a:endParaRPr/>
          </a:p>
        </p:txBody>
      </p:sp>
      <p:sp>
        <p:nvSpPr>
          <p:cNvPr id="581" name="Google Shape;581;p5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82" name="Google Shape;582;p50"/>
          <p:cNvPicPr preferRelativeResize="0"/>
          <p:nvPr/>
        </p:nvPicPr>
        <p:blipFill>
          <a:blip r:embed="rId3">
            <a:alphaModFix/>
          </a:blip>
          <a:stretch>
            <a:fillRect/>
          </a:stretch>
        </p:blipFill>
        <p:spPr>
          <a:xfrm>
            <a:off x="838200" y="2528150"/>
            <a:ext cx="3223926" cy="2498251"/>
          </a:xfrm>
          <a:prstGeom prst="rect">
            <a:avLst/>
          </a:prstGeom>
          <a:noFill/>
          <a:ln>
            <a:noFill/>
          </a:ln>
        </p:spPr>
      </p:pic>
      <p:pic>
        <p:nvPicPr>
          <p:cNvPr id="583" name="Google Shape;583;p50"/>
          <p:cNvPicPr preferRelativeResize="0"/>
          <p:nvPr/>
        </p:nvPicPr>
        <p:blipFill>
          <a:blip r:embed="rId4">
            <a:alphaModFix/>
          </a:blip>
          <a:stretch>
            <a:fillRect/>
          </a:stretch>
        </p:blipFill>
        <p:spPr>
          <a:xfrm>
            <a:off x="9110875" y="2124825"/>
            <a:ext cx="2632350" cy="3133275"/>
          </a:xfrm>
          <a:prstGeom prst="rect">
            <a:avLst/>
          </a:prstGeom>
          <a:noFill/>
          <a:ln>
            <a:noFill/>
          </a:ln>
        </p:spPr>
      </p:pic>
      <p:sp>
        <p:nvSpPr>
          <p:cNvPr id="584" name="Google Shape;584;p50"/>
          <p:cNvSpPr txBox="1"/>
          <p:nvPr/>
        </p:nvSpPr>
        <p:spPr>
          <a:xfrm>
            <a:off x="9259925" y="1682475"/>
            <a:ext cx="25281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rPr>
              <a:t>NMR spectroscopy</a:t>
            </a:r>
            <a:endParaRPr sz="2000">
              <a:solidFill>
                <a:schemeClr val="dk1"/>
              </a:solidFill>
            </a:endParaRPr>
          </a:p>
        </p:txBody>
      </p:sp>
      <p:pic>
        <p:nvPicPr>
          <p:cNvPr id="585" name="Google Shape;585;p50"/>
          <p:cNvPicPr preferRelativeResize="0"/>
          <p:nvPr/>
        </p:nvPicPr>
        <p:blipFill>
          <a:blip r:embed="rId5">
            <a:alphaModFix/>
          </a:blip>
          <a:stretch>
            <a:fillRect/>
          </a:stretch>
        </p:blipFill>
        <p:spPr>
          <a:xfrm>
            <a:off x="5015700" y="4701500"/>
            <a:ext cx="2743200" cy="2324748"/>
          </a:xfrm>
          <a:prstGeom prst="rect">
            <a:avLst/>
          </a:prstGeom>
          <a:noFill/>
          <a:ln>
            <a:noFill/>
          </a:ln>
        </p:spPr>
      </p:pic>
      <p:sp>
        <p:nvSpPr>
          <p:cNvPr id="586" name="Google Shape;586;p50"/>
          <p:cNvSpPr txBox="1"/>
          <p:nvPr/>
        </p:nvSpPr>
        <p:spPr>
          <a:xfrm>
            <a:off x="4795000" y="4409325"/>
            <a:ext cx="3051000" cy="2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rPr>
              <a:t>NV centers in diamonds</a:t>
            </a:r>
            <a:endParaRPr sz="2000">
              <a:solidFill>
                <a:schemeClr val="dk1"/>
              </a:solidFill>
            </a:endParaRPr>
          </a:p>
        </p:txBody>
      </p:sp>
      <p:pic>
        <p:nvPicPr>
          <p:cNvPr id="587" name="Google Shape;587;p50"/>
          <p:cNvPicPr preferRelativeResize="0"/>
          <p:nvPr/>
        </p:nvPicPr>
        <p:blipFill>
          <a:blip r:embed="rId6">
            <a:alphaModFix/>
          </a:blip>
          <a:stretch>
            <a:fillRect/>
          </a:stretch>
        </p:blipFill>
        <p:spPr>
          <a:xfrm>
            <a:off x="5030100" y="1738381"/>
            <a:ext cx="3223925" cy="2205394"/>
          </a:xfrm>
          <a:prstGeom prst="rect">
            <a:avLst/>
          </a:prstGeom>
          <a:noFill/>
          <a:ln>
            <a:noFill/>
          </a:ln>
        </p:spPr>
      </p:pic>
      <p:sp>
        <p:nvSpPr>
          <p:cNvPr id="588" name="Google Shape;588;p50"/>
          <p:cNvSpPr txBox="1"/>
          <p:nvPr/>
        </p:nvSpPr>
        <p:spPr>
          <a:xfrm>
            <a:off x="5535030" y="1256588"/>
            <a:ext cx="3223800" cy="2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rPr>
              <a:t>Rydberg atoms</a:t>
            </a:r>
            <a:endParaRPr sz="20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Appendix</a:t>
            </a:r>
            <a:endParaRPr/>
          </a:p>
        </p:txBody>
      </p:sp>
      <p:sp>
        <p:nvSpPr>
          <p:cNvPr id="595" name="Google Shape;595;p5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596" name="Google Shape;596;p5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97" name="Google Shape;597;p51"/>
          <p:cNvPicPr preferRelativeResize="0"/>
          <p:nvPr/>
        </p:nvPicPr>
        <p:blipFill>
          <a:blip r:embed="rId3">
            <a:alphaModFix/>
          </a:blip>
          <a:stretch>
            <a:fillRect/>
          </a:stretch>
        </p:blipFill>
        <p:spPr>
          <a:xfrm>
            <a:off x="2671148" y="1323475"/>
            <a:ext cx="6849701" cy="5355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Part a:</a:t>
            </a:r>
            <a:endParaRPr/>
          </a:p>
        </p:txBody>
      </p:sp>
      <p:pic>
        <p:nvPicPr>
          <p:cNvPr id="117" name="Google Shape;117;p16"/>
          <p:cNvPicPr preferRelativeResize="0"/>
          <p:nvPr/>
        </p:nvPicPr>
        <p:blipFill rotWithShape="1">
          <a:blip r:embed="rId3">
            <a:alphaModFix/>
          </a:blip>
          <a:srcRect b="0" l="0" r="0" t="0"/>
          <a:stretch/>
        </p:blipFill>
        <p:spPr>
          <a:xfrm>
            <a:off x="594488" y="1359414"/>
            <a:ext cx="11003024" cy="662547"/>
          </a:xfrm>
          <a:prstGeom prst="rect">
            <a:avLst/>
          </a:prstGeom>
          <a:noFill/>
          <a:ln>
            <a:noFill/>
          </a:ln>
        </p:spPr>
      </p:pic>
      <p:pic>
        <p:nvPicPr>
          <p:cNvPr id="118" name="Google Shape;118;p16"/>
          <p:cNvPicPr preferRelativeResize="0"/>
          <p:nvPr/>
        </p:nvPicPr>
        <p:blipFill rotWithShape="1">
          <a:blip r:embed="rId4">
            <a:alphaModFix/>
          </a:blip>
          <a:srcRect b="36001" l="0" r="31343" t="3493"/>
          <a:stretch/>
        </p:blipFill>
        <p:spPr>
          <a:xfrm>
            <a:off x="6439373" y="2248482"/>
            <a:ext cx="5179359" cy="3603812"/>
          </a:xfrm>
          <a:prstGeom prst="rect">
            <a:avLst/>
          </a:prstGeom>
          <a:noFill/>
          <a:ln>
            <a:noFill/>
          </a:ln>
        </p:spPr>
      </p:pic>
      <p:pic>
        <p:nvPicPr>
          <p:cNvPr descr="Ideal Gas in a box (Molecular Dynamics Simulation)" id="119" name="Google Shape;119;p16"/>
          <p:cNvPicPr preferRelativeResize="0"/>
          <p:nvPr/>
        </p:nvPicPr>
        <p:blipFill rotWithShape="1">
          <a:blip r:embed="rId5">
            <a:alphaModFix/>
          </a:blip>
          <a:srcRect b="0" l="0" r="0" t="0"/>
          <a:stretch/>
        </p:blipFill>
        <p:spPr>
          <a:xfrm>
            <a:off x="1128962" y="2467215"/>
            <a:ext cx="4061430" cy="3046073"/>
          </a:xfrm>
          <a:prstGeom prst="rect">
            <a:avLst/>
          </a:prstGeom>
          <a:noFill/>
          <a:ln>
            <a:noFill/>
          </a:ln>
        </p:spPr>
      </p:pic>
      <p:sp>
        <p:nvSpPr>
          <p:cNvPr id="120" name="Google Shape;120;p16"/>
          <p:cNvSpPr txBox="1"/>
          <p:nvPr/>
        </p:nvSpPr>
        <p:spPr>
          <a:xfrm>
            <a:off x="8321850" y="5610303"/>
            <a:ext cx="3032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Inhomogeneous broadening.</a:t>
            </a:r>
            <a:endParaRPr/>
          </a:p>
        </p:txBody>
      </p:sp>
      <p:sp>
        <p:nvSpPr>
          <p:cNvPr id="121" name="Google Shape;121;p16"/>
          <p:cNvSpPr txBox="1"/>
          <p:nvPr/>
        </p:nvSpPr>
        <p:spPr>
          <a:xfrm>
            <a:off x="924428" y="5610295"/>
            <a:ext cx="447049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Gas in a box, distributed thermally according to MB distribution, gives rise to Doppler shifted transition frequencies.</a:t>
            </a:r>
            <a:endParaRPr/>
          </a:p>
        </p:txBody>
      </p:sp>
      <p:cxnSp>
        <p:nvCxnSpPr>
          <p:cNvPr id="122" name="Google Shape;122;p16"/>
          <p:cNvCxnSpPr/>
          <p:nvPr/>
        </p:nvCxnSpPr>
        <p:spPr>
          <a:xfrm>
            <a:off x="5125455" y="4038355"/>
            <a:ext cx="1179095" cy="0"/>
          </a:xfrm>
          <a:prstGeom prst="straightConnector1">
            <a:avLst/>
          </a:prstGeom>
          <a:noFill/>
          <a:ln cap="flat" cmpd="sng" w="25400">
            <a:solidFill>
              <a:schemeClr val="accent4"/>
            </a:solidFill>
            <a:prstDash val="solid"/>
            <a:miter lim="800000"/>
            <a:headEnd len="sm" w="sm" type="none"/>
            <a:tailEnd len="med" w="med" type="triangle"/>
          </a:ln>
        </p:spPr>
      </p:cxnSp>
      <p:sp>
        <p:nvSpPr>
          <p:cNvPr id="123" name="Google Shape;12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Part a:</a:t>
            </a:r>
            <a:endParaRPr/>
          </a:p>
        </p:txBody>
      </p:sp>
      <p:pic>
        <p:nvPicPr>
          <p:cNvPr id="129" name="Google Shape;129;p17"/>
          <p:cNvPicPr preferRelativeResize="0"/>
          <p:nvPr/>
        </p:nvPicPr>
        <p:blipFill rotWithShape="1">
          <a:blip r:embed="rId3">
            <a:alphaModFix/>
          </a:blip>
          <a:srcRect b="0" l="0" r="0" t="0"/>
          <a:stretch/>
        </p:blipFill>
        <p:spPr>
          <a:xfrm>
            <a:off x="594488" y="1359414"/>
            <a:ext cx="11003024" cy="662547"/>
          </a:xfrm>
          <a:prstGeom prst="rect">
            <a:avLst/>
          </a:prstGeom>
          <a:noFill/>
          <a:ln>
            <a:noFill/>
          </a:ln>
        </p:spPr>
      </p:pic>
      <p:cxnSp>
        <p:nvCxnSpPr>
          <p:cNvPr id="130" name="Google Shape;130;p17"/>
          <p:cNvCxnSpPr/>
          <p:nvPr/>
        </p:nvCxnSpPr>
        <p:spPr>
          <a:xfrm>
            <a:off x="5723021" y="2189747"/>
            <a:ext cx="0" cy="3934327"/>
          </a:xfrm>
          <a:prstGeom prst="straightConnector1">
            <a:avLst/>
          </a:prstGeom>
          <a:noFill/>
          <a:ln cap="flat" cmpd="sng" w="19050">
            <a:solidFill>
              <a:schemeClr val="accent1"/>
            </a:solidFill>
            <a:prstDash val="solid"/>
            <a:miter lim="800000"/>
            <a:headEnd len="sm" w="sm" type="none"/>
            <a:tailEnd len="sm" w="sm" type="none"/>
          </a:ln>
        </p:spPr>
      </p:cxnSp>
      <p:sp>
        <p:nvSpPr>
          <p:cNvPr id="131" name="Google Shape;131;p17"/>
          <p:cNvSpPr txBox="1"/>
          <p:nvPr/>
        </p:nvSpPr>
        <p:spPr>
          <a:xfrm>
            <a:off x="1287379" y="2189747"/>
            <a:ext cx="32485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Homogeneous broadening:</a:t>
            </a:r>
            <a:endParaRPr/>
          </a:p>
        </p:txBody>
      </p:sp>
      <p:sp>
        <p:nvSpPr>
          <p:cNvPr id="132" name="Google Shape;132;p17"/>
          <p:cNvSpPr txBox="1"/>
          <p:nvPr/>
        </p:nvSpPr>
        <p:spPr>
          <a:xfrm>
            <a:off x="6601325" y="2189747"/>
            <a:ext cx="32485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Inhomogeneous broadening:</a:t>
            </a:r>
            <a:endParaRPr/>
          </a:p>
        </p:txBody>
      </p:sp>
      <p:pic>
        <p:nvPicPr>
          <p:cNvPr id="133" name="Google Shape;133;p17"/>
          <p:cNvPicPr preferRelativeResize="0"/>
          <p:nvPr/>
        </p:nvPicPr>
        <p:blipFill rotWithShape="1">
          <a:blip r:embed="rId4">
            <a:alphaModFix/>
          </a:blip>
          <a:srcRect b="0" l="0" r="0" t="0"/>
          <a:stretch/>
        </p:blipFill>
        <p:spPr>
          <a:xfrm>
            <a:off x="6396604" y="2835770"/>
            <a:ext cx="3565713" cy="2722408"/>
          </a:xfrm>
          <a:prstGeom prst="rect">
            <a:avLst/>
          </a:prstGeom>
          <a:noFill/>
          <a:ln>
            <a:noFill/>
          </a:ln>
        </p:spPr>
      </p:pic>
      <p:sp>
        <p:nvSpPr>
          <p:cNvPr id="134" name="Google Shape;134;p17"/>
          <p:cNvSpPr txBox="1"/>
          <p:nvPr/>
        </p:nvSpPr>
        <p:spPr>
          <a:xfrm>
            <a:off x="7002377" y="5650643"/>
            <a:ext cx="235416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Spectral line shows a Gaussian peak.</a:t>
            </a:r>
            <a:endParaRPr/>
          </a:p>
        </p:txBody>
      </p:sp>
      <p:pic>
        <p:nvPicPr>
          <p:cNvPr id="135" name="Google Shape;135;p17"/>
          <p:cNvPicPr preferRelativeResize="0"/>
          <p:nvPr/>
        </p:nvPicPr>
        <p:blipFill rotWithShape="1">
          <a:blip r:embed="rId5">
            <a:alphaModFix/>
          </a:blip>
          <a:srcRect b="0" l="0" r="0" t="0"/>
          <a:stretch/>
        </p:blipFill>
        <p:spPr>
          <a:xfrm>
            <a:off x="1082842" y="3040315"/>
            <a:ext cx="3887693" cy="2470305"/>
          </a:xfrm>
          <a:prstGeom prst="rect">
            <a:avLst/>
          </a:prstGeom>
          <a:noFill/>
          <a:ln>
            <a:noFill/>
          </a:ln>
        </p:spPr>
      </p:pic>
      <p:sp>
        <p:nvSpPr>
          <p:cNvPr id="136" name="Google Shape;136;p17"/>
          <p:cNvSpPr txBox="1"/>
          <p:nvPr/>
        </p:nvSpPr>
        <p:spPr>
          <a:xfrm>
            <a:off x="1796545" y="5668690"/>
            <a:ext cx="269906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Unfortunately, I couldn’t find a Lorentzian Lorentz.</a:t>
            </a:r>
            <a:endParaRPr/>
          </a:p>
        </p:txBody>
      </p:sp>
      <p:pic>
        <p:nvPicPr>
          <p:cNvPr id="137" name="Google Shape;137;p17"/>
          <p:cNvPicPr preferRelativeResize="0"/>
          <p:nvPr/>
        </p:nvPicPr>
        <p:blipFill rotWithShape="1">
          <a:blip r:embed="rId6">
            <a:alphaModFix/>
          </a:blip>
          <a:srcRect b="0" l="0" r="0" t="0"/>
          <a:stretch/>
        </p:blipFill>
        <p:spPr>
          <a:xfrm>
            <a:off x="1221275" y="2603525"/>
            <a:ext cx="4078900" cy="3875976"/>
          </a:xfrm>
          <a:prstGeom prst="rect">
            <a:avLst/>
          </a:prstGeom>
          <a:noFill/>
          <a:ln>
            <a:noFill/>
          </a:ln>
        </p:spPr>
      </p:pic>
      <p:sp>
        <p:nvSpPr>
          <p:cNvPr id="138" name="Google Shape;138;p17"/>
          <p:cNvSpPr txBox="1"/>
          <p:nvPr/>
        </p:nvSpPr>
        <p:spPr>
          <a:xfrm>
            <a:off x="1221282" y="5904502"/>
            <a:ext cx="2857500" cy="5850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Chat GPT’s art when I asked him for a Lorentzian Lorentz.</a:t>
            </a:r>
            <a:endParaRPr/>
          </a:p>
        </p:txBody>
      </p:sp>
      <p:sp>
        <p:nvSpPr>
          <p:cNvPr id="139" name="Google Shape;139;p17"/>
          <p:cNvSpPr/>
          <p:nvPr/>
        </p:nvSpPr>
        <p:spPr>
          <a:xfrm>
            <a:off x="9298328" y="2504497"/>
            <a:ext cx="1810817" cy="1141071"/>
          </a:xfrm>
          <a:prstGeom prst="cloudCallout">
            <a:avLst>
              <a:gd fmla="val -71602" name="adj1"/>
              <a:gd fmla="val 51862" name="adj2"/>
            </a:avLst>
          </a:prstGeom>
          <a:solidFill>
            <a:schemeClr val="l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 name="Google Shape;140;p17"/>
          <p:cNvSpPr txBox="1"/>
          <p:nvPr/>
        </p:nvSpPr>
        <p:spPr>
          <a:xfrm>
            <a:off x="9346456" y="2726865"/>
            <a:ext cx="17526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I’m Gaussian Gauss.</a:t>
            </a:r>
            <a:endParaRPr/>
          </a:p>
        </p:txBody>
      </p:sp>
      <p:sp>
        <p:nvSpPr>
          <p:cNvPr id="141" name="Google Shape;141;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Part b:</a:t>
            </a:r>
            <a:endParaRPr/>
          </a:p>
        </p:txBody>
      </p:sp>
      <p:pic>
        <p:nvPicPr>
          <p:cNvPr id="147" name="Google Shape;147;p18"/>
          <p:cNvPicPr preferRelativeResize="0"/>
          <p:nvPr/>
        </p:nvPicPr>
        <p:blipFill rotWithShape="1">
          <a:blip r:embed="rId3">
            <a:alphaModFix/>
          </a:blip>
          <a:srcRect b="0" l="0" r="0" t="0"/>
          <a:stretch/>
        </p:blipFill>
        <p:spPr>
          <a:xfrm>
            <a:off x="838200" y="2245952"/>
            <a:ext cx="8859253" cy="525772"/>
          </a:xfrm>
          <a:prstGeom prst="rect">
            <a:avLst/>
          </a:prstGeom>
          <a:noFill/>
          <a:ln>
            <a:noFill/>
          </a:ln>
        </p:spPr>
      </p:pic>
      <p:pic>
        <p:nvPicPr>
          <p:cNvPr id="148" name="Google Shape;148;p18"/>
          <p:cNvPicPr preferRelativeResize="0"/>
          <p:nvPr/>
        </p:nvPicPr>
        <p:blipFill rotWithShape="1">
          <a:blip r:embed="rId4">
            <a:alphaModFix/>
          </a:blip>
          <a:srcRect b="0" l="0" r="0" t="0"/>
          <a:stretch/>
        </p:blipFill>
        <p:spPr>
          <a:xfrm>
            <a:off x="838199" y="1374627"/>
            <a:ext cx="9041009" cy="847259"/>
          </a:xfrm>
          <a:prstGeom prst="rect">
            <a:avLst/>
          </a:prstGeom>
          <a:noFill/>
          <a:ln>
            <a:noFill/>
          </a:ln>
        </p:spPr>
      </p:pic>
      <p:pic>
        <p:nvPicPr>
          <p:cNvPr id="149" name="Google Shape;149;p18"/>
          <p:cNvPicPr preferRelativeResize="0"/>
          <p:nvPr/>
        </p:nvPicPr>
        <p:blipFill rotWithShape="1">
          <a:blip r:embed="rId5">
            <a:alphaModFix/>
          </a:blip>
          <a:srcRect b="0" l="0" r="0" t="0"/>
          <a:stretch/>
        </p:blipFill>
        <p:spPr>
          <a:xfrm>
            <a:off x="1114925" y="3111173"/>
            <a:ext cx="9364580" cy="1226801"/>
          </a:xfrm>
          <a:prstGeom prst="rect">
            <a:avLst/>
          </a:prstGeom>
          <a:noFill/>
          <a:ln>
            <a:noFill/>
          </a:ln>
        </p:spPr>
      </p:pic>
      <p:pic>
        <p:nvPicPr>
          <p:cNvPr id="150" name="Google Shape;150;p18"/>
          <p:cNvPicPr preferRelativeResize="0"/>
          <p:nvPr/>
        </p:nvPicPr>
        <p:blipFill rotWithShape="1">
          <a:blip r:embed="rId6">
            <a:alphaModFix/>
          </a:blip>
          <a:srcRect b="0" l="0" r="0" t="0"/>
          <a:stretch/>
        </p:blipFill>
        <p:spPr>
          <a:xfrm>
            <a:off x="2078790" y="5805467"/>
            <a:ext cx="7264400" cy="723900"/>
          </a:xfrm>
          <a:prstGeom prst="rect">
            <a:avLst/>
          </a:prstGeom>
          <a:noFill/>
          <a:ln>
            <a:noFill/>
          </a:ln>
        </p:spPr>
      </p:pic>
      <p:pic>
        <p:nvPicPr>
          <p:cNvPr id="151" name="Google Shape;151;p18"/>
          <p:cNvPicPr preferRelativeResize="0"/>
          <p:nvPr/>
        </p:nvPicPr>
        <p:blipFill rotWithShape="1">
          <a:blip r:embed="rId7">
            <a:alphaModFix/>
          </a:blip>
          <a:srcRect b="0" l="0" r="0" t="0"/>
          <a:stretch/>
        </p:blipFill>
        <p:spPr>
          <a:xfrm>
            <a:off x="1319461" y="4351123"/>
            <a:ext cx="8955507" cy="1454344"/>
          </a:xfrm>
          <a:prstGeom prst="rect">
            <a:avLst/>
          </a:prstGeom>
          <a:noFill/>
          <a:ln>
            <a:noFill/>
          </a:ln>
        </p:spPr>
      </p:pic>
      <p:cxnSp>
        <p:nvCxnSpPr>
          <p:cNvPr id="152" name="Google Shape;152;p18"/>
          <p:cNvCxnSpPr/>
          <p:nvPr/>
        </p:nvCxnSpPr>
        <p:spPr>
          <a:xfrm>
            <a:off x="409075" y="2883628"/>
            <a:ext cx="10780295" cy="0"/>
          </a:xfrm>
          <a:prstGeom prst="straightConnector1">
            <a:avLst/>
          </a:prstGeom>
          <a:noFill/>
          <a:ln cap="flat" cmpd="sng" w="19050">
            <a:solidFill>
              <a:schemeClr val="accent1"/>
            </a:solidFill>
            <a:prstDash val="dash"/>
            <a:miter lim="800000"/>
            <a:headEnd len="sm" w="sm" type="none"/>
            <a:tailEnd len="sm" w="sm" type="none"/>
          </a:ln>
        </p:spPr>
      </p:cxnSp>
      <p:sp>
        <p:nvSpPr>
          <p:cNvPr id="153" name="Google Shape;15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Part b:</a:t>
            </a:r>
            <a:endParaRPr/>
          </a:p>
        </p:txBody>
      </p:sp>
      <p:pic>
        <p:nvPicPr>
          <p:cNvPr id="159" name="Google Shape;159;p19"/>
          <p:cNvPicPr preferRelativeResize="0"/>
          <p:nvPr/>
        </p:nvPicPr>
        <p:blipFill rotWithShape="1">
          <a:blip r:embed="rId3">
            <a:alphaModFix/>
          </a:blip>
          <a:srcRect b="0" l="0" r="0" t="0"/>
          <a:stretch/>
        </p:blipFill>
        <p:spPr>
          <a:xfrm>
            <a:off x="838200" y="2245952"/>
            <a:ext cx="8859253" cy="525772"/>
          </a:xfrm>
          <a:prstGeom prst="rect">
            <a:avLst/>
          </a:prstGeom>
          <a:noFill/>
          <a:ln>
            <a:noFill/>
          </a:ln>
        </p:spPr>
      </p:pic>
      <p:pic>
        <p:nvPicPr>
          <p:cNvPr id="160" name="Google Shape;160;p19"/>
          <p:cNvPicPr preferRelativeResize="0"/>
          <p:nvPr/>
        </p:nvPicPr>
        <p:blipFill rotWithShape="1">
          <a:blip r:embed="rId4">
            <a:alphaModFix/>
          </a:blip>
          <a:srcRect b="0" l="0" r="0" t="0"/>
          <a:stretch/>
        </p:blipFill>
        <p:spPr>
          <a:xfrm>
            <a:off x="838199" y="1374627"/>
            <a:ext cx="9041009" cy="847259"/>
          </a:xfrm>
          <a:prstGeom prst="rect">
            <a:avLst/>
          </a:prstGeom>
          <a:noFill/>
          <a:ln>
            <a:noFill/>
          </a:ln>
        </p:spPr>
      </p:pic>
      <p:pic>
        <p:nvPicPr>
          <p:cNvPr id="161" name="Google Shape;161;p19"/>
          <p:cNvPicPr preferRelativeResize="0"/>
          <p:nvPr/>
        </p:nvPicPr>
        <p:blipFill rotWithShape="1">
          <a:blip r:embed="rId5">
            <a:alphaModFix/>
          </a:blip>
          <a:srcRect b="0" l="0" r="0" t="0"/>
          <a:stretch/>
        </p:blipFill>
        <p:spPr>
          <a:xfrm>
            <a:off x="2167021" y="4221275"/>
            <a:ext cx="7264400" cy="723900"/>
          </a:xfrm>
          <a:prstGeom prst="rect">
            <a:avLst/>
          </a:prstGeom>
          <a:noFill/>
          <a:ln>
            <a:noFill/>
          </a:ln>
        </p:spPr>
      </p:pic>
      <p:pic>
        <p:nvPicPr>
          <p:cNvPr id="162" name="Google Shape;162;p19"/>
          <p:cNvPicPr preferRelativeResize="0"/>
          <p:nvPr/>
        </p:nvPicPr>
        <p:blipFill rotWithShape="1">
          <a:blip r:embed="rId6">
            <a:alphaModFix/>
          </a:blip>
          <a:srcRect b="0" l="0" r="0" t="0"/>
          <a:stretch/>
        </p:blipFill>
        <p:spPr>
          <a:xfrm>
            <a:off x="1321468" y="2911309"/>
            <a:ext cx="8955507" cy="1454344"/>
          </a:xfrm>
          <a:prstGeom prst="rect">
            <a:avLst/>
          </a:prstGeom>
          <a:noFill/>
          <a:ln>
            <a:noFill/>
          </a:ln>
        </p:spPr>
      </p:pic>
      <p:cxnSp>
        <p:nvCxnSpPr>
          <p:cNvPr id="163" name="Google Shape;163;p19"/>
          <p:cNvCxnSpPr/>
          <p:nvPr/>
        </p:nvCxnSpPr>
        <p:spPr>
          <a:xfrm>
            <a:off x="409075" y="2799404"/>
            <a:ext cx="10780295" cy="0"/>
          </a:xfrm>
          <a:prstGeom prst="straightConnector1">
            <a:avLst/>
          </a:prstGeom>
          <a:noFill/>
          <a:ln cap="flat" cmpd="sng" w="19050">
            <a:solidFill>
              <a:schemeClr val="accent1"/>
            </a:solidFill>
            <a:prstDash val="dash"/>
            <a:miter lim="800000"/>
            <a:headEnd len="sm" w="sm" type="none"/>
            <a:tailEnd len="sm" w="sm" type="none"/>
          </a:ln>
        </p:spPr>
      </p:cxnSp>
      <p:pic>
        <p:nvPicPr>
          <p:cNvPr descr="Schrödinger's Equation: Explained | by Yash | Quantaphy | Medium" id="164" name="Google Shape;164;p19"/>
          <p:cNvPicPr preferRelativeResize="0"/>
          <p:nvPr/>
        </p:nvPicPr>
        <p:blipFill rotWithShape="1">
          <a:blip r:embed="rId7">
            <a:alphaModFix/>
          </a:blip>
          <a:srcRect b="0" l="0" r="0" t="0"/>
          <a:stretch/>
        </p:blipFill>
        <p:spPr>
          <a:xfrm>
            <a:off x="3838074" y="4994169"/>
            <a:ext cx="4130610" cy="1466689"/>
          </a:xfrm>
          <a:prstGeom prst="rect">
            <a:avLst/>
          </a:prstGeom>
          <a:noFill/>
          <a:ln>
            <a:noFill/>
          </a:ln>
        </p:spPr>
      </p:pic>
      <p:sp>
        <p:nvSpPr>
          <p:cNvPr id="165" name="Google Shape;165;p19"/>
          <p:cNvSpPr/>
          <p:nvPr/>
        </p:nvSpPr>
        <p:spPr>
          <a:xfrm>
            <a:off x="6845968" y="3717758"/>
            <a:ext cx="3633537" cy="2598821"/>
          </a:xfrm>
          <a:custGeom>
            <a:rect b="b" l="l" r="r" t="t"/>
            <a:pathLst>
              <a:path extrusionOk="0" h="2598821" w="3633537">
                <a:moveTo>
                  <a:pt x="3116179" y="0"/>
                </a:moveTo>
                <a:lnTo>
                  <a:pt x="3200400" y="24063"/>
                </a:lnTo>
                <a:cubicBezTo>
                  <a:pt x="3212548" y="27707"/>
                  <a:pt x="3225151" y="30423"/>
                  <a:pt x="3236495" y="36095"/>
                </a:cubicBezTo>
                <a:cubicBezTo>
                  <a:pt x="3249429" y="42562"/>
                  <a:pt x="3259895" y="53234"/>
                  <a:pt x="3272590" y="60158"/>
                </a:cubicBezTo>
                <a:cubicBezTo>
                  <a:pt x="3304081" y="77335"/>
                  <a:pt x="3368843" y="108284"/>
                  <a:pt x="3368843" y="108284"/>
                </a:cubicBezTo>
                <a:cubicBezTo>
                  <a:pt x="3376864" y="120316"/>
                  <a:pt x="3382681" y="134154"/>
                  <a:pt x="3392906" y="144379"/>
                </a:cubicBezTo>
                <a:cubicBezTo>
                  <a:pt x="3403131" y="154604"/>
                  <a:pt x="3419478" y="157560"/>
                  <a:pt x="3429000" y="168442"/>
                </a:cubicBezTo>
                <a:cubicBezTo>
                  <a:pt x="3448044" y="190207"/>
                  <a:pt x="3461085" y="216568"/>
                  <a:pt x="3477127" y="240631"/>
                </a:cubicBezTo>
                <a:lnTo>
                  <a:pt x="3501190" y="276726"/>
                </a:lnTo>
                <a:cubicBezTo>
                  <a:pt x="3505200" y="288758"/>
                  <a:pt x="3507549" y="301477"/>
                  <a:pt x="3513221" y="312821"/>
                </a:cubicBezTo>
                <a:cubicBezTo>
                  <a:pt x="3546078" y="378535"/>
                  <a:pt x="3531171" y="318476"/>
                  <a:pt x="3549316" y="385010"/>
                </a:cubicBezTo>
                <a:cubicBezTo>
                  <a:pt x="3558018" y="416916"/>
                  <a:pt x="3562921" y="449888"/>
                  <a:pt x="3573379" y="481263"/>
                </a:cubicBezTo>
                <a:cubicBezTo>
                  <a:pt x="3577390" y="493295"/>
                  <a:pt x="3582660" y="504978"/>
                  <a:pt x="3585411" y="517358"/>
                </a:cubicBezTo>
                <a:cubicBezTo>
                  <a:pt x="3590703" y="541172"/>
                  <a:pt x="3592151" y="565733"/>
                  <a:pt x="3597443" y="589547"/>
                </a:cubicBezTo>
                <a:cubicBezTo>
                  <a:pt x="3600194" y="601927"/>
                  <a:pt x="3606723" y="613262"/>
                  <a:pt x="3609474" y="625642"/>
                </a:cubicBezTo>
                <a:cubicBezTo>
                  <a:pt x="3619389" y="670261"/>
                  <a:pt x="3628332" y="752440"/>
                  <a:pt x="3633537" y="794084"/>
                </a:cubicBezTo>
                <a:cubicBezTo>
                  <a:pt x="3629527" y="898358"/>
                  <a:pt x="3628224" y="1002771"/>
                  <a:pt x="3621506" y="1106905"/>
                </a:cubicBezTo>
                <a:cubicBezTo>
                  <a:pt x="3617699" y="1165921"/>
                  <a:pt x="3591852" y="1212476"/>
                  <a:pt x="3561348" y="1263316"/>
                </a:cubicBezTo>
                <a:cubicBezTo>
                  <a:pt x="3526323" y="1321691"/>
                  <a:pt x="3524179" y="1331352"/>
                  <a:pt x="3477127" y="1383631"/>
                </a:cubicBezTo>
                <a:cubicBezTo>
                  <a:pt x="3458156" y="1404710"/>
                  <a:pt x="3432699" y="1420193"/>
                  <a:pt x="3416969" y="1443789"/>
                </a:cubicBezTo>
                <a:cubicBezTo>
                  <a:pt x="3397923" y="1472358"/>
                  <a:pt x="3379200" y="1501890"/>
                  <a:pt x="3356811" y="1528010"/>
                </a:cubicBezTo>
                <a:cubicBezTo>
                  <a:pt x="3287697" y="1608643"/>
                  <a:pt x="3354245" y="1525507"/>
                  <a:pt x="3284621" y="1588168"/>
                </a:cubicBezTo>
                <a:cubicBezTo>
                  <a:pt x="3255111" y="1614727"/>
                  <a:pt x="3235910" y="1654633"/>
                  <a:pt x="3200400" y="1672389"/>
                </a:cubicBezTo>
                <a:cubicBezTo>
                  <a:pt x="3184358" y="1680410"/>
                  <a:pt x="3166869" y="1686028"/>
                  <a:pt x="3152274" y="1696453"/>
                </a:cubicBezTo>
                <a:cubicBezTo>
                  <a:pt x="3138428" y="1706343"/>
                  <a:pt x="3131669" y="1725506"/>
                  <a:pt x="3116179" y="1732547"/>
                </a:cubicBezTo>
                <a:cubicBezTo>
                  <a:pt x="3086072" y="1746232"/>
                  <a:pt x="3052011" y="1748589"/>
                  <a:pt x="3019927" y="1756610"/>
                </a:cubicBezTo>
                <a:lnTo>
                  <a:pt x="2971800" y="1768642"/>
                </a:lnTo>
                <a:cubicBezTo>
                  <a:pt x="2903621" y="1764631"/>
                  <a:pt x="2835222" y="1763406"/>
                  <a:pt x="2767264" y="1756610"/>
                </a:cubicBezTo>
                <a:cubicBezTo>
                  <a:pt x="2754645" y="1755348"/>
                  <a:pt x="2741072" y="1752502"/>
                  <a:pt x="2731169" y="1744579"/>
                </a:cubicBezTo>
                <a:cubicBezTo>
                  <a:pt x="2709967" y="1727617"/>
                  <a:pt x="2703000" y="1696166"/>
                  <a:pt x="2695074" y="1672389"/>
                </a:cubicBezTo>
                <a:cubicBezTo>
                  <a:pt x="2699085" y="1636294"/>
                  <a:pt x="2698298" y="1599337"/>
                  <a:pt x="2707106" y="1564105"/>
                </a:cubicBezTo>
                <a:cubicBezTo>
                  <a:pt x="2713606" y="1538105"/>
                  <a:pt x="2752716" y="1509697"/>
                  <a:pt x="2767264" y="1491916"/>
                </a:cubicBezTo>
                <a:cubicBezTo>
                  <a:pt x="2792660" y="1460876"/>
                  <a:pt x="2811094" y="1424022"/>
                  <a:pt x="2839453" y="1395663"/>
                </a:cubicBezTo>
                <a:cubicBezTo>
                  <a:pt x="2851485" y="1383631"/>
                  <a:pt x="2862117" y="1370014"/>
                  <a:pt x="2875548" y="1359568"/>
                </a:cubicBezTo>
                <a:cubicBezTo>
                  <a:pt x="2898376" y="1341813"/>
                  <a:pt x="2947737" y="1311442"/>
                  <a:pt x="2947737" y="1311442"/>
                </a:cubicBezTo>
                <a:cubicBezTo>
                  <a:pt x="3109115" y="1334497"/>
                  <a:pt x="2963109" y="1312050"/>
                  <a:pt x="3092116" y="1335505"/>
                </a:cubicBezTo>
                <a:cubicBezTo>
                  <a:pt x="3185282" y="1352444"/>
                  <a:pt x="3136761" y="1338356"/>
                  <a:pt x="3200400" y="1359568"/>
                </a:cubicBezTo>
                <a:cubicBezTo>
                  <a:pt x="3208421" y="1367589"/>
                  <a:pt x="3218628" y="1373904"/>
                  <a:pt x="3224464" y="1383631"/>
                </a:cubicBezTo>
                <a:cubicBezTo>
                  <a:pt x="3255339" y="1435089"/>
                  <a:pt x="3227947" y="1548275"/>
                  <a:pt x="3224464" y="1576137"/>
                </a:cubicBezTo>
                <a:cubicBezTo>
                  <a:pt x="3222891" y="1588721"/>
                  <a:pt x="3215508" y="1599927"/>
                  <a:pt x="3212432" y="1612231"/>
                </a:cubicBezTo>
                <a:cubicBezTo>
                  <a:pt x="3203392" y="1648390"/>
                  <a:pt x="3196985" y="1713606"/>
                  <a:pt x="3176337" y="1744579"/>
                </a:cubicBezTo>
                <a:cubicBezTo>
                  <a:pt x="3065712" y="1910517"/>
                  <a:pt x="3181186" y="1740197"/>
                  <a:pt x="3092116" y="1864895"/>
                </a:cubicBezTo>
                <a:cubicBezTo>
                  <a:pt x="3051362" y="1921950"/>
                  <a:pt x="3049499" y="1943607"/>
                  <a:pt x="2983832" y="2009274"/>
                </a:cubicBezTo>
                <a:lnTo>
                  <a:pt x="2911643" y="2081463"/>
                </a:lnTo>
                <a:cubicBezTo>
                  <a:pt x="2899611" y="2093495"/>
                  <a:pt x="2889160" y="2107349"/>
                  <a:pt x="2875548" y="2117558"/>
                </a:cubicBezTo>
                <a:cubicBezTo>
                  <a:pt x="2859506" y="2129590"/>
                  <a:pt x="2842646" y="2140603"/>
                  <a:pt x="2827421" y="2153653"/>
                </a:cubicBezTo>
                <a:cubicBezTo>
                  <a:pt x="2748109" y="2221634"/>
                  <a:pt x="2839162" y="2158669"/>
                  <a:pt x="2743200" y="2225842"/>
                </a:cubicBezTo>
                <a:cubicBezTo>
                  <a:pt x="2719508" y="2242427"/>
                  <a:pt x="2698447" y="2264823"/>
                  <a:pt x="2671011" y="2273968"/>
                </a:cubicBezTo>
                <a:lnTo>
                  <a:pt x="2598821" y="2298031"/>
                </a:lnTo>
                <a:cubicBezTo>
                  <a:pt x="2586790" y="2302042"/>
                  <a:pt x="2574070" y="2304391"/>
                  <a:pt x="2562727" y="2310063"/>
                </a:cubicBezTo>
                <a:cubicBezTo>
                  <a:pt x="2546685" y="2318084"/>
                  <a:pt x="2531615" y="2328454"/>
                  <a:pt x="2514600" y="2334126"/>
                </a:cubicBezTo>
                <a:cubicBezTo>
                  <a:pt x="2495200" y="2340593"/>
                  <a:pt x="2474282" y="2341198"/>
                  <a:pt x="2454443" y="2346158"/>
                </a:cubicBezTo>
                <a:cubicBezTo>
                  <a:pt x="2420632" y="2354611"/>
                  <a:pt x="2391342" y="2371202"/>
                  <a:pt x="2358190" y="2382253"/>
                </a:cubicBezTo>
                <a:cubicBezTo>
                  <a:pt x="2328859" y="2392030"/>
                  <a:pt x="2278499" y="2399962"/>
                  <a:pt x="2249906" y="2406316"/>
                </a:cubicBezTo>
                <a:cubicBezTo>
                  <a:pt x="2233764" y="2409903"/>
                  <a:pt x="2218032" y="2415300"/>
                  <a:pt x="2201779" y="2418347"/>
                </a:cubicBezTo>
                <a:cubicBezTo>
                  <a:pt x="2153824" y="2427338"/>
                  <a:pt x="2105243" y="2432841"/>
                  <a:pt x="2057400" y="2442410"/>
                </a:cubicBezTo>
                <a:lnTo>
                  <a:pt x="1997243" y="2454442"/>
                </a:lnTo>
                <a:cubicBezTo>
                  <a:pt x="1973241" y="2458806"/>
                  <a:pt x="1948975" y="2461690"/>
                  <a:pt x="1925053" y="2466474"/>
                </a:cubicBezTo>
                <a:cubicBezTo>
                  <a:pt x="1908838" y="2469717"/>
                  <a:pt x="1893069" y="2474918"/>
                  <a:pt x="1876927" y="2478505"/>
                </a:cubicBezTo>
                <a:cubicBezTo>
                  <a:pt x="1856964" y="2482941"/>
                  <a:pt x="1836889" y="2486879"/>
                  <a:pt x="1816769" y="2490537"/>
                </a:cubicBezTo>
                <a:cubicBezTo>
                  <a:pt x="1777416" y="2497692"/>
                  <a:pt x="1724065" y="2504689"/>
                  <a:pt x="1684421" y="2514600"/>
                </a:cubicBezTo>
                <a:cubicBezTo>
                  <a:pt x="1672118" y="2517676"/>
                  <a:pt x="1660684" y="2523779"/>
                  <a:pt x="1648327" y="2526631"/>
                </a:cubicBezTo>
                <a:cubicBezTo>
                  <a:pt x="1608475" y="2535828"/>
                  <a:pt x="1568116" y="2542674"/>
                  <a:pt x="1528011" y="2550695"/>
                </a:cubicBezTo>
                <a:cubicBezTo>
                  <a:pt x="1507958" y="2554706"/>
                  <a:pt x="1488025" y="2559364"/>
                  <a:pt x="1467853" y="2562726"/>
                </a:cubicBezTo>
                <a:lnTo>
                  <a:pt x="1323474" y="2586789"/>
                </a:lnTo>
                <a:lnTo>
                  <a:pt x="1251285" y="2598821"/>
                </a:lnTo>
                <a:cubicBezTo>
                  <a:pt x="942474" y="2594810"/>
                  <a:pt x="633488" y="2597945"/>
                  <a:pt x="324853" y="2586789"/>
                </a:cubicBezTo>
                <a:cubicBezTo>
                  <a:pt x="299505" y="2585873"/>
                  <a:pt x="276727" y="2570747"/>
                  <a:pt x="252664" y="2562726"/>
                </a:cubicBezTo>
                <a:lnTo>
                  <a:pt x="216569" y="2550695"/>
                </a:lnTo>
                <a:lnTo>
                  <a:pt x="180474" y="2538663"/>
                </a:lnTo>
                <a:cubicBezTo>
                  <a:pt x="172453" y="2526631"/>
                  <a:pt x="166636" y="2512793"/>
                  <a:pt x="156411" y="2502568"/>
                </a:cubicBezTo>
                <a:cubicBezTo>
                  <a:pt x="146186" y="2492343"/>
                  <a:pt x="129349" y="2489797"/>
                  <a:pt x="120316" y="2478505"/>
                </a:cubicBezTo>
                <a:cubicBezTo>
                  <a:pt x="112393" y="2468602"/>
                  <a:pt x="114810" y="2453285"/>
                  <a:pt x="108285" y="2442410"/>
                </a:cubicBezTo>
                <a:cubicBezTo>
                  <a:pt x="102449" y="2432683"/>
                  <a:pt x="92242" y="2426368"/>
                  <a:pt x="84221" y="2418347"/>
                </a:cubicBezTo>
                <a:cubicBezTo>
                  <a:pt x="80211" y="2406316"/>
                  <a:pt x="77862" y="2393596"/>
                  <a:pt x="72190" y="2382253"/>
                </a:cubicBezTo>
                <a:cubicBezTo>
                  <a:pt x="25541" y="2288954"/>
                  <a:pt x="66339" y="2400792"/>
                  <a:pt x="36095" y="2310063"/>
                </a:cubicBezTo>
                <a:lnTo>
                  <a:pt x="12032" y="2382253"/>
                </a:lnTo>
                <a:lnTo>
                  <a:pt x="0" y="2418347"/>
                </a:lnTo>
                <a:cubicBezTo>
                  <a:pt x="4011" y="2382252"/>
                  <a:pt x="-7216" y="2340860"/>
                  <a:pt x="12032" y="2310063"/>
                </a:cubicBezTo>
                <a:cubicBezTo>
                  <a:pt x="20796" y="2296041"/>
                  <a:pt x="44320" y="2317343"/>
                  <a:pt x="60158" y="2322095"/>
                </a:cubicBezTo>
                <a:cubicBezTo>
                  <a:pt x="84453" y="2329384"/>
                  <a:pt x="132348" y="2346158"/>
                  <a:pt x="132348" y="2346158"/>
                </a:cubicBezTo>
              </a:path>
            </a:pathLst>
          </a:cu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 name="Google Shape;166;p19"/>
          <p:cNvSpPr/>
          <p:nvPr/>
        </p:nvSpPr>
        <p:spPr>
          <a:xfrm>
            <a:off x="2613260" y="4844226"/>
            <a:ext cx="2663735" cy="446730"/>
          </a:xfrm>
          <a:custGeom>
            <a:rect b="b" l="l" r="r" t="t"/>
            <a:pathLst>
              <a:path extrusionOk="0" h="446730" w="2663735">
                <a:moveTo>
                  <a:pt x="109000" y="0"/>
                </a:moveTo>
                <a:cubicBezTo>
                  <a:pt x="92713" y="4653"/>
                  <a:pt x="75865" y="7669"/>
                  <a:pt x="60138" y="13960"/>
                </a:cubicBezTo>
                <a:cubicBezTo>
                  <a:pt x="35503" y="23814"/>
                  <a:pt x="40566" y="29701"/>
                  <a:pt x="25238" y="48861"/>
                </a:cubicBezTo>
                <a:cubicBezTo>
                  <a:pt x="21127" y="54000"/>
                  <a:pt x="15931" y="58168"/>
                  <a:pt x="11277" y="62821"/>
                </a:cubicBezTo>
                <a:cubicBezTo>
                  <a:pt x="-7642" y="119581"/>
                  <a:pt x="688" y="85949"/>
                  <a:pt x="11277" y="202424"/>
                </a:cubicBezTo>
                <a:cubicBezTo>
                  <a:pt x="11659" y="206625"/>
                  <a:pt x="22238" y="258246"/>
                  <a:pt x="25238" y="265246"/>
                </a:cubicBezTo>
                <a:cubicBezTo>
                  <a:pt x="28542" y="272957"/>
                  <a:pt x="34545" y="279206"/>
                  <a:pt x="39198" y="286186"/>
                </a:cubicBezTo>
                <a:cubicBezTo>
                  <a:pt x="41525" y="295493"/>
                  <a:pt x="42399" y="305289"/>
                  <a:pt x="46178" y="314107"/>
                </a:cubicBezTo>
                <a:cubicBezTo>
                  <a:pt x="49482" y="321818"/>
                  <a:pt x="54897" y="328496"/>
                  <a:pt x="60138" y="335047"/>
                </a:cubicBezTo>
                <a:cubicBezTo>
                  <a:pt x="68140" y="345050"/>
                  <a:pt x="83780" y="357964"/>
                  <a:pt x="95039" y="362968"/>
                </a:cubicBezTo>
                <a:cubicBezTo>
                  <a:pt x="108486" y="368944"/>
                  <a:pt x="136920" y="376928"/>
                  <a:pt x="136920" y="376928"/>
                </a:cubicBezTo>
                <a:cubicBezTo>
                  <a:pt x="143900" y="381582"/>
                  <a:pt x="150357" y="387137"/>
                  <a:pt x="157861" y="390889"/>
                </a:cubicBezTo>
                <a:cubicBezTo>
                  <a:pt x="164442" y="394179"/>
                  <a:pt x="171727" y="395848"/>
                  <a:pt x="178801" y="397869"/>
                </a:cubicBezTo>
                <a:cubicBezTo>
                  <a:pt x="228953" y="412198"/>
                  <a:pt x="184056" y="397438"/>
                  <a:pt x="241622" y="411829"/>
                </a:cubicBezTo>
                <a:cubicBezTo>
                  <a:pt x="248760" y="413614"/>
                  <a:pt x="255394" y="417155"/>
                  <a:pt x="262563" y="418809"/>
                </a:cubicBezTo>
                <a:cubicBezTo>
                  <a:pt x="285683" y="424144"/>
                  <a:pt x="309097" y="428115"/>
                  <a:pt x="332364" y="432769"/>
                </a:cubicBezTo>
                <a:cubicBezTo>
                  <a:pt x="343998" y="435096"/>
                  <a:pt x="355493" y="438278"/>
                  <a:pt x="367265" y="439750"/>
                </a:cubicBezTo>
                <a:lnTo>
                  <a:pt x="423106" y="446730"/>
                </a:lnTo>
                <a:lnTo>
                  <a:pt x="674392" y="439750"/>
                </a:lnTo>
                <a:cubicBezTo>
                  <a:pt x="693131" y="438898"/>
                  <a:pt x="711603" y="434961"/>
                  <a:pt x="730233" y="432769"/>
                </a:cubicBezTo>
                <a:lnTo>
                  <a:pt x="793055" y="425789"/>
                </a:lnTo>
                <a:cubicBezTo>
                  <a:pt x="842404" y="409339"/>
                  <a:pt x="779635" y="428741"/>
                  <a:pt x="869836" y="411829"/>
                </a:cubicBezTo>
                <a:cubicBezTo>
                  <a:pt x="888694" y="408293"/>
                  <a:pt x="907063" y="402522"/>
                  <a:pt x="925677" y="397869"/>
                </a:cubicBezTo>
                <a:cubicBezTo>
                  <a:pt x="934984" y="395542"/>
                  <a:pt x="944497" y="393923"/>
                  <a:pt x="953598" y="390889"/>
                </a:cubicBezTo>
                <a:cubicBezTo>
                  <a:pt x="960578" y="388562"/>
                  <a:pt x="967463" y="385929"/>
                  <a:pt x="974538" y="383908"/>
                </a:cubicBezTo>
                <a:cubicBezTo>
                  <a:pt x="983762" y="381272"/>
                  <a:pt x="993235" y="379563"/>
                  <a:pt x="1002459" y="376928"/>
                </a:cubicBezTo>
                <a:cubicBezTo>
                  <a:pt x="1009534" y="374907"/>
                  <a:pt x="1016301" y="371884"/>
                  <a:pt x="1023400" y="369948"/>
                </a:cubicBezTo>
                <a:cubicBezTo>
                  <a:pt x="1126236" y="341903"/>
                  <a:pt x="1038675" y="370328"/>
                  <a:pt x="1114142" y="342027"/>
                </a:cubicBezTo>
                <a:cubicBezTo>
                  <a:pt x="1121031" y="339444"/>
                  <a:pt x="1128384" y="338092"/>
                  <a:pt x="1135082" y="335047"/>
                </a:cubicBezTo>
                <a:cubicBezTo>
                  <a:pt x="1190754" y="309742"/>
                  <a:pt x="1185843" y="310513"/>
                  <a:pt x="1232804" y="279206"/>
                </a:cubicBezTo>
                <a:cubicBezTo>
                  <a:pt x="1239784" y="274553"/>
                  <a:pt x="1247813" y="271178"/>
                  <a:pt x="1253745" y="265246"/>
                </a:cubicBezTo>
                <a:cubicBezTo>
                  <a:pt x="1258398" y="260592"/>
                  <a:pt x="1262566" y="255396"/>
                  <a:pt x="1267705" y="251285"/>
                </a:cubicBezTo>
                <a:cubicBezTo>
                  <a:pt x="1311744" y="216053"/>
                  <a:pt x="1268888" y="257081"/>
                  <a:pt x="1302606" y="223365"/>
                </a:cubicBezTo>
                <a:cubicBezTo>
                  <a:pt x="1300279" y="216385"/>
                  <a:pt x="1300828" y="207627"/>
                  <a:pt x="1295625" y="202424"/>
                </a:cubicBezTo>
                <a:cubicBezTo>
                  <a:pt x="1290422" y="197221"/>
                  <a:pt x="1281867" y="197040"/>
                  <a:pt x="1274685" y="195444"/>
                </a:cubicBezTo>
                <a:cubicBezTo>
                  <a:pt x="1260869" y="192374"/>
                  <a:pt x="1246764" y="190791"/>
                  <a:pt x="1232804" y="188464"/>
                </a:cubicBezTo>
                <a:cubicBezTo>
                  <a:pt x="1190517" y="174368"/>
                  <a:pt x="1199270" y="174231"/>
                  <a:pt x="1128102" y="188464"/>
                </a:cubicBezTo>
                <a:cubicBezTo>
                  <a:pt x="1119876" y="190109"/>
                  <a:pt x="1114141" y="197771"/>
                  <a:pt x="1107161" y="202424"/>
                </a:cubicBezTo>
                <a:cubicBezTo>
                  <a:pt x="1075160" y="250427"/>
                  <a:pt x="1084546" y="228388"/>
                  <a:pt x="1072261" y="265246"/>
                </a:cubicBezTo>
                <a:cubicBezTo>
                  <a:pt x="1074588" y="274553"/>
                  <a:pt x="1075462" y="284349"/>
                  <a:pt x="1079241" y="293166"/>
                </a:cubicBezTo>
                <a:cubicBezTo>
                  <a:pt x="1084392" y="305186"/>
                  <a:pt x="1104077" y="328337"/>
                  <a:pt x="1114142" y="335047"/>
                </a:cubicBezTo>
                <a:cubicBezTo>
                  <a:pt x="1120264" y="339128"/>
                  <a:pt x="1128102" y="339700"/>
                  <a:pt x="1135082" y="342027"/>
                </a:cubicBezTo>
                <a:cubicBezTo>
                  <a:pt x="1139735" y="346681"/>
                  <a:pt x="1142880" y="353677"/>
                  <a:pt x="1149042" y="355988"/>
                </a:cubicBezTo>
                <a:cubicBezTo>
                  <a:pt x="1186209" y="369926"/>
                  <a:pt x="1231420" y="359287"/>
                  <a:pt x="1267705" y="355988"/>
                </a:cubicBezTo>
                <a:cubicBezTo>
                  <a:pt x="1277012" y="353661"/>
                  <a:pt x="1286260" y="351089"/>
                  <a:pt x="1295625" y="349008"/>
                </a:cubicBezTo>
                <a:cubicBezTo>
                  <a:pt x="1307207" y="346434"/>
                  <a:pt x="1319453" y="346286"/>
                  <a:pt x="1330526" y="342027"/>
                </a:cubicBezTo>
                <a:cubicBezTo>
                  <a:pt x="1349950" y="334556"/>
                  <a:pt x="1366178" y="319154"/>
                  <a:pt x="1386367" y="314107"/>
                </a:cubicBezTo>
                <a:cubicBezTo>
                  <a:pt x="1421426" y="305343"/>
                  <a:pt x="1405187" y="310161"/>
                  <a:pt x="1435229" y="300147"/>
                </a:cubicBezTo>
                <a:cubicBezTo>
                  <a:pt x="1475517" y="273287"/>
                  <a:pt x="1435749" y="297147"/>
                  <a:pt x="1498050" y="272226"/>
                </a:cubicBezTo>
                <a:cubicBezTo>
                  <a:pt x="1521317" y="262919"/>
                  <a:pt x="1543540" y="250383"/>
                  <a:pt x="1567851" y="244305"/>
                </a:cubicBezTo>
                <a:cubicBezTo>
                  <a:pt x="1577158" y="241978"/>
                  <a:pt x="1586789" y="240693"/>
                  <a:pt x="1595772" y="237325"/>
                </a:cubicBezTo>
                <a:cubicBezTo>
                  <a:pt x="1661829" y="212555"/>
                  <a:pt x="1582108" y="231682"/>
                  <a:pt x="1658593" y="216385"/>
                </a:cubicBezTo>
                <a:cubicBezTo>
                  <a:pt x="1690134" y="184844"/>
                  <a:pt x="1650268" y="220547"/>
                  <a:pt x="1714435" y="188464"/>
                </a:cubicBezTo>
                <a:cubicBezTo>
                  <a:pt x="1723742" y="183811"/>
                  <a:pt x="1732791" y="178603"/>
                  <a:pt x="1742355" y="174504"/>
                </a:cubicBezTo>
                <a:cubicBezTo>
                  <a:pt x="1756369" y="168498"/>
                  <a:pt x="1777055" y="164084"/>
                  <a:pt x="1791216" y="160543"/>
                </a:cubicBezTo>
                <a:cubicBezTo>
                  <a:pt x="1798196" y="155890"/>
                  <a:pt x="1804491" y="149990"/>
                  <a:pt x="1812157" y="146583"/>
                </a:cubicBezTo>
                <a:cubicBezTo>
                  <a:pt x="1825604" y="140607"/>
                  <a:pt x="1840078" y="137276"/>
                  <a:pt x="1854038" y="132623"/>
                </a:cubicBezTo>
                <a:lnTo>
                  <a:pt x="1874978" y="125643"/>
                </a:lnTo>
                <a:lnTo>
                  <a:pt x="1937800" y="104702"/>
                </a:lnTo>
                <a:cubicBezTo>
                  <a:pt x="1944780" y="102375"/>
                  <a:pt x="1951602" y="99506"/>
                  <a:pt x="1958740" y="97722"/>
                </a:cubicBezTo>
                <a:cubicBezTo>
                  <a:pt x="2028311" y="80329"/>
                  <a:pt x="1995656" y="86916"/>
                  <a:pt x="2056462" y="76782"/>
                </a:cubicBezTo>
                <a:cubicBezTo>
                  <a:pt x="2096016" y="79109"/>
                  <a:pt x="2135681" y="80005"/>
                  <a:pt x="2175125" y="83762"/>
                </a:cubicBezTo>
                <a:cubicBezTo>
                  <a:pt x="2189893" y="85168"/>
                  <a:pt x="2236018" y="101733"/>
                  <a:pt x="2244926" y="104702"/>
                </a:cubicBezTo>
                <a:lnTo>
                  <a:pt x="2307748" y="125643"/>
                </a:lnTo>
                <a:lnTo>
                  <a:pt x="2328688" y="132623"/>
                </a:lnTo>
                <a:lnTo>
                  <a:pt x="2349629" y="139603"/>
                </a:lnTo>
                <a:cubicBezTo>
                  <a:pt x="2397631" y="171606"/>
                  <a:pt x="2375592" y="162219"/>
                  <a:pt x="2412450" y="174504"/>
                </a:cubicBezTo>
                <a:cubicBezTo>
                  <a:pt x="2419430" y="179157"/>
                  <a:pt x="2427021" y="183005"/>
                  <a:pt x="2433390" y="188464"/>
                </a:cubicBezTo>
                <a:cubicBezTo>
                  <a:pt x="2443383" y="197030"/>
                  <a:pt x="2450359" y="209084"/>
                  <a:pt x="2461311" y="216385"/>
                </a:cubicBezTo>
                <a:cubicBezTo>
                  <a:pt x="2475271" y="225692"/>
                  <a:pt x="2491329" y="232441"/>
                  <a:pt x="2503192" y="244305"/>
                </a:cubicBezTo>
                <a:cubicBezTo>
                  <a:pt x="2507845" y="248959"/>
                  <a:pt x="2512013" y="254155"/>
                  <a:pt x="2517152" y="258266"/>
                </a:cubicBezTo>
                <a:cubicBezTo>
                  <a:pt x="2523703" y="263507"/>
                  <a:pt x="2531779" y="266702"/>
                  <a:pt x="2538093" y="272226"/>
                </a:cubicBezTo>
                <a:cubicBezTo>
                  <a:pt x="2550475" y="283060"/>
                  <a:pt x="2572993" y="307127"/>
                  <a:pt x="2572993" y="307127"/>
                </a:cubicBezTo>
                <a:cubicBezTo>
                  <a:pt x="2581771" y="333457"/>
                  <a:pt x="2583895" y="345949"/>
                  <a:pt x="2607894" y="369948"/>
                </a:cubicBezTo>
                <a:lnTo>
                  <a:pt x="2635815" y="397869"/>
                </a:lnTo>
                <a:cubicBezTo>
                  <a:pt x="2660180" y="373502"/>
                  <a:pt x="2647693" y="390152"/>
                  <a:pt x="2663735" y="342027"/>
                </a:cubicBezTo>
                <a:lnTo>
                  <a:pt x="2656755" y="362968"/>
                </a:lnTo>
                <a:cubicBezTo>
                  <a:pt x="2647694" y="390151"/>
                  <a:pt x="2654977" y="378706"/>
                  <a:pt x="2635815" y="397869"/>
                </a:cubicBezTo>
                <a:cubicBezTo>
                  <a:pt x="2618534" y="449711"/>
                  <a:pt x="2636193" y="418809"/>
                  <a:pt x="2531113" y="418809"/>
                </a:cubicBezTo>
              </a:path>
            </a:pathLst>
          </a:cu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 name="Google Shape;167;p19"/>
          <p:cNvSpPr/>
          <p:nvPr/>
        </p:nvSpPr>
        <p:spPr>
          <a:xfrm>
            <a:off x="4767444" y="4886107"/>
            <a:ext cx="2526815" cy="446730"/>
          </a:xfrm>
          <a:custGeom>
            <a:rect b="b" l="l" r="r" t="t"/>
            <a:pathLst>
              <a:path extrusionOk="0" h="446730" w="2526815">
                <a:moveTo>
                  <a:pt x="0" y="27921"/>
                </a:moveTo>
                <a:cubicBezTo>
                  <a:pt x="16287" y="30248"/>
                  <a:pt x="32409" y="34901"/>
                  <a:pt x="48861" y="34901"/>
                </a:cubicBezTo>
                <a:cubicBezTo>
                  <a:pt x="56219" y="34901"/>
                  <a:pt x="62727" y="29942"/>
                  <a:pt x="69801" y="27921"/>
                </a:cubicBezTo>
                <a:cubicBezTo>
                  <a:pt x="95238" y="20653"/>
                  <a:pt x="112180" y="17879"/>
                  <a:pt x="139603" y="13961"/>
                </a:cubicBezTo>
                <a:cubicBezTo>
                  <a:pt x="173158" y="9167"/>
                  <a:pt x="225313" y="3662"/>
                  <a:pt x="258265" y="0"/>
                </a:cubicBezTo>
                <a:lnTo>
                  <a:pt x="711975" y="6981"/>
                </a:lnTo>
                <a:cubicBezTo>
                  <a:pt x="746943" y="7855"/>
                  <a:pt x="781730" y="12505"/>
                  <a:pt x="816678" y="13961"/>
                </a:cubicBezTo>
                <a:cubicBezTo>
                  <a:pt x="1003065" y="21727"/>
                  <a:pt x="1013440" y="16644"/>
                  <a:pt x="1165685" y="27921"/>
                </a:cubicBezTo>
                <a:cubicBezTo>
                  <a:pt x="1178155" y="28845"/>
                  <a:pt x="1282794" y="39665"/>
                  <a:pt x="1298308" y="41881"/>
                </a:cubicBezTo>
                <a:cubicBezTo>
                  <a:pt x="1310053" y="43559"/>
                  <a:pt x="1321449" y="47294"/>
                  <a:pt x="1333209" y="48862"/>
                </a:cubicBezTo>
                <a:cubicBezTo>
                  <a:pt x="1356387" y="51953"/>
                  <a:pt x="1379723" y="53725"/>
                  <a:pt x="1403010" y="55842"/>
                </a:cubicBezTo>
                <a:lnTo>
                  <a:pt x="1486772" y="62822"/>
                </a:lnTo>
                <a:lnTo>
                  <a:pt x="1584494" y="69802"/>
                </a:lnTo>
                <a:cubicBezTo>
                  <a:pt x="1603176" y="71500"/>
                  <a:pt x="1621670" y="74915"/>
                  <a:pt x="1640336" y="76782"/>
                </a:cubicBezTo>
                <a:cubicBezTo>
                  <a:pt x="1680834" y="80832"/>
                  <a:pt x="1784453" y="87121"/>
                  <a:pt x="1842760" y="97723"/>
                </a:cubicBezTo>
                <a:cubicBezTo>
                  <a:pt x="1852199" y="99439"/>
                  <a:pt x="1861316" y="102622"/>
                  <a:pt x="1870681" y="104703"/>
                </a:cubicBezTo>
                <a:cubicBezTo>
                  <a:pt x="1882262" y="107277"/>
                  <a:pt x="1893909" y="109561"/>
                  <a:pt x="1905581" y="111683"/>
                </a:cubicBezTo>
                <a:cubicBezTo>
                  <a:pt x="1947257" y="119260"/>
                  <a:pt x="1943566" y="117022"/>
                  <a:pt x="1982363" y="125643"/>
                </a:cubicBezTo>
                <a:cubicBezTo>
                  <a:pt x="1991728" y="127724"/>
                  <a:pt x="2000877" y="130741"/>
                  <a:pt x="2010284" y="132623"/>
                </a:cubicBezTo>
                <a:cubicBezTo>
                  <a:pt x="2063715" y="143310"/>
                  <a:pt x="2038414" y="135357"/>
                  <a:pt x="2087065" y="146584"/>
                </a:cubicBezTo>
                <a:cubicBezTo>
                  <a:pt x="2105761" y="150898"/>
                  <a:pt x="2124293" y="155891"/>
                  <a:pt x="2142907" y="160544"/>
                </a:cubicBezTo>
                <a:lnTo>
                  <a:pt x="2170827" y="167524"/>
                </a:lnTo>
                <a:lnTo>
                  <a:pt x="2198748" y="174504"/>
                </a:lnTo>
                <a:lnTo>
                  <a:pt x="2261569" y="216385"/>
                </a:lnTo>
                <a:lnTo>
                  <a:pt x="2303450" y="244306"/>
                </a:lnTo>
                <a:lnTo>
                  <a:pt x="2324391" y="251286"/>
                </a:lnTo>
                <a:cubicBezTo>
                  <a:pt x="2331371" y="255939"/>
                  <a:pt x="2338780" y="260005"/>
                  <a:pt x="2345331" y="265246"/>
                </a:cubicBezTo>
                <a:cubicBezTo>
                  <a:pt x="2350470" y="269357"/>
                  <a:pt x="2354026" y="275258"/>
                  <a:pt x="2359291" y="279207"/>
                </a:cubicBezTo>
                <a:cubicBezTo>
                  <a:pt x="2372713" y="289274"/>
                  <a:pt x="2389309" y="295263"/>
                  <a:pt x="2401172" y="307127"/>
                </a:cubicBezTo>
                <a:cubicBezTo>
                  <a:pt x="2420335" y="326291"/>
                  <a:pt x="2408889" y="319007"/>
                  <a:pt x="2436073" y="328068"/>
                </a:cubicBezTo>
                <a:cubicBezTo>
                  <a:pt x="2440726" y="335048"/>
                  <a:pt x="2444574" y="342639"/>
                  <a:pt x="2450033" y="349008"/>
                </a:cubicBezTo>
                <a:cubicBezTo>
                  <a:pt x="2458599" y="359001"/>
                  <a:pt x="2468647" y="367622"/>
                  <a:pt x="2477954" y="376929"/>
                </a:cubicBezTo>
                <a:lnTo>
                  <a:pt x="2498894" y="397869"/>
                </a:lnTo>
                <a:lnTo>
                  <a:pt x="2512855" y="411829"/>
                </a:lnTo>
                <a:lnTo>
                  <a:pt x="2526815" y="425790"/>
                </a:lnTo>
                <a:lnTo>
                  <a:pt x="2512855" y="446730"/>
                </a:lnTo>
                <a:cubicBezTo>
                  <a:pt x="2461691" y="439421"/>
                  <a:pt x="2463994" y="456202"/>
                  <a:pt x="2463994" y="432770"/>
                </a:cubicBezTo>
              </a:path>
            </a:pathLst>
          </a:cu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 name="Google Shape;168;p19"/>
          <p:cNvSpPr/>
          <p:nvPr/>
        </p:nvSpPr>
        <p:spPr>
          <a:xfrm>
            <a:off x="7294259" y="5242095"/>
            <a:ext cx="7385" cy="97722"/>
          </a:xfrm>
          <a:custGeom>
            <a:rect b="b" l="l" r="r" t="t"/>
            <a:pathLst>
              <a:path extrusionOk="0" h="97722" w="7385">
                <a:moveTo>
                  <a:pt x="6980" y="97722"/>
                </a:moveTo>
                <a:cubicBezTo>
                  <a:pt x="4653" y="76781"/>
                  <a:pt x="0" y="55970"/>
                  <a:pt x="0" y="34900"/>
                </a:cubicBezTo>
                <a:cubicBezTo>
                  <a:pt x="0" y="27542"/>
                  <a:pt x="5537" y="21175"/>
                  <a:pt x="6980" y="13960"/>
                </a:cubicBezTo>
                <a:cubicBezTo>
                  <a:pt x="7893" y="9397"/>
                  <a:pt x="6980" y="4653"/>
                  <a:pt x="6980" y="0"/>
                </a:cubicBezTo>
              </a:path>
            </a:pathLst>
          </a:cu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9" name="Google Shape;16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Part b:</a:t>
            </a:r>
            <a:endParaRPr/>
          </a:p>
        </p:txBody>
      </p:sp>
      <p:pic>
        <p:nvPicPr>
          <p:cNvPr id="175" name="Google Shape;175;p20"/>
          <p:cNvPicPr preferRelativeResize="0"/>
          <p:nvPr/>
        </p:nvPicPr>
        <p:blipFill rotWithShape="1">
          <a:blip r:embed="rId3">
            <a:alphaModFix/>
          </a:blip>
          <a:srcRect b="0" l="0" r="0" t="0"/>
          <a:stretch/>
        </p:blipFill>
        <p:spPr>
          <a:xfrm>
            <a:off x="838200" y="2245952"/>
            <a:ext cx="8859253" cy="525772"/>
          </a:xfrm>
          <a:prstGeom prst="rect">
            <a:avLst/>
          </a:prstGeom>
          <a:noFill/>
          <a:ln>
            <a:noFill/>
          </a:ln>
        </p:spPr>
      </p:pic>
      <p:pic>
        <p:nvPicPr>
          <p:cNvPr id="176" name="Google Shape;176;p20"/>
          <p:cNvPicPr preferRelativeResize="0"/>
          <p:nvPr/>
        </p:nvPicPr>
        <p:blipFill rotWithShape="1">
          <a:blip r:embed="rId4">
            <a:alphaModFix/>
          </a:blip>
          <a:srcRect b="0" l="0" r="0" t="0"/>
          <a:stretch/>
        </p:blipFill>
        <p:spPr>
          <a:xfrm>
            <a:off x="838199" y="1374627"/>
            <a:ext cx="9041009" cy="847259"/>
          </a:xfrm>
          <a:prstGeom prst="rect">
            <a:avLst/>
          </a:prstGeom>
          <a:noFill/>
          <a:ln>
            <a:noFill/>
          </a:ln>
        </p:spPr>
      </p:pic>
      <p:cxnSp>
        <p:nvCxnSpPr>
          <p:cNvPr id="177" name="Google Shape;177;p20"/>
          <p:cNvCxnSpPr/>
          <p:nvPr/>
        </p:nvCxnSpPr>
        <p:spPr>
          <a:xfrm>
            <a:off x="409075" y="2799404"/>
            <a:ext cx="10780295" cy="0"/>
          </a:xfrm>
          <a:prstGeom prst="straightConnector1">
            <a:avLst/>
          </a:prstGeom>
          <a:noFill/>
          <a:ln cap="flat" cmpd="sng" w="19050">
            <a:solidFill>
              <a:schemeClr val="accent1"/>
            </a:solidFill>
            <a:prstDash val="dash"/>
            <a:miter lim="800000"/>
            <a:headEnd len="sm" w="sm" type="none"/>
            <a:tailEnd len="sm" w="sm" type="none"/>
          </a:ln>
        </p:spPr>
      </p:cxnSp>
      <p:pic>
        <p:nvPicPr>
          <p:cNvPr id="178" name="Google Shape;178;p20"/>
          <p:cNvPicPr preferRelativeResize="0"/>
          <p:nvPr/>
        </p:nvPicPr>
        <p:blipFill rotWithShape="1">
          <a:blip r:embed="rId5">
            <a:alphaModFix/>
          </a:blip>
          <a:srcRect b="0" l="0" r="0" t="0"/>
          <a:stretch/>
        </p:blipFill>
        <p:spPr>
          <a:xfrm>
            <a:off x="587829" y="3743444"/>
            <a:ext cx="7264400" cy="723900"/>
          </a:xfrm>
          <a:prstGeom prst="rect">
            <a:avLst/>
          </a:prstGeom>
          <a:noFill/>
          <a:ln>
            <a:noFill/>
          </a:ln>
        </p:spPr>
      </p:pic>
      <p:pic>
        <p:nvPicPr>
          <p:cNvPr id="179" name="Google Shape;179;p20"/>
          <p:cNvPicPr preferRelativeResize="0"/>
          <p:nvPr/>
        </p:nvPicPr>
        <p:blipFill rotWithShape="1">
          <a:blip r:embed="rId6">
            <a:alphaModFix/>
          </a:blip>
          <a:srcRect b="11830" l="17698" r="3170" t="28831"/>
          <a:stretch/>
        </p:blipFill>
        <p:spPr>
          <a:xfrm>
            <a:off x="587829" y="2945427"/>
            <a:ext cx="7086600" cy="862992"/>
          </a:xfrm>
          <a:prstGeom prst="rect">
            <a:avLst/>
          </a:prstGeom>
          <a:noFill/>
          <a:ln>
            <a:noFill/>
          </a:ln>
        </p:spPr>
      </p:pic>
      <p:pic>
        <p:nvPicPr>
          <p:cNvPr descr="Schrödinger's Equation: Explained | by Yash | Quantaphy | Medium" id="180" name="Google Shape;180;p20"/>
          <p:cNvPicPr preferRelativeResize="0"/>
          <p:nvPr/>
        </p:nvPicPr>
        <p:blipFill rotWithShape="1">
          <a:blip r:embed="rId7">
            <a:alphaModFix/>
          </a:blip>
          <a:srcRect b="0" l="0" r="0" t="0"/>
          <a:stretch/>
        </p:blipFill>
        <p:spPr>
          <a:xfrm>
            <a:off x="8308717" y="3159447"/>
            <a:ext cx="3045083" cy="1081242"/>
          </a:xfrm>
          <a:prstGeom prst="rect">
            <a:avLst/>
          </a:prstGeom>
          <a:noFill/>
          <a:ln>
            <a:noFill/>
          </a:ln>
        </p:spPr>
      </p:pic>
      <p:pic>
        <p:nvPicPr>
          <p:cNvPr id="181" name="Google Shape;181;p20"/>
          <p:cNvPicPr preferRelativeResize="0"/>
          <p:nvPr/>
        </p:nvPicPr>
        <p:blipFill rotWithShape="1">
          <a:blip r:embed="rId8">
            <a:alphaModFix/>
          </a:blip>
          <a:srcRect b="0" l="0" r="0" t="0"/>
          <a:stretch/>
        </p:blipFill>
        <p:spPr>
          <a:xfrm>
            <a:off x="2617872" y="4600731"/>
            <a:ext cx="6362700" cy="825500"/>
          </a:xfrm>
          <a:prstGeom prst="rect">
            <a:avLst/>
          </a:prstGeom>
          <a:noFill/>
          <a:ln>
            <a:noFill/>
          </a:ln>
        </p:spPr>
      </p:pic>
      <p:sp>
        <p:nvSpPr>
          <p:cNvPr id="182" name="Google Shape;182;p20"/>
          <p:cNvSpPr txBox="1"/>
          <p:nvPr/>
        </p:nvSpPr>
        <p:spPr>
          <a:xfrm>
            <a:off x="1197060" y="4752695"/>
            <a:ext cx="1717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2"/>
                </a:solidFill>
              </a:rPr>
              <a:t>L</a:t>
            </a:r>
            <a:r>
              <a:rPr lang="en-US" sz="3600">
                <a:solidFill>
                  <a:schemeClr val="dk2"/>
                </a:solidFill>
                <a:latin typeface="Arial"/>
                <a:ea typeface="Arial"/>
                <a:cs typeface="Arial"/>
                <a:sym typeface="Arial"/>
              </a:rPr>
              <a:t>HS:</a:t>
            </a:r>
            <a:endParaRPr/>
          </a:p>
        </p:txBody>
      </p:sp>
      <p:sp>
        <p:nvSpPr>
          <p:cNvPr id="183" name="Google Shape;18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Part b:</a:t>
            </a:r>
            <a:endParaRPr/>
          </a:p>
        </p:txBody>
      </p:sp>
      <p:pic>
        <p:nvPicPr>
          <p:cNvPr id="189" name="Google Shape;189;p21"/>
          <p:cNvPicPr preferRelativeResize="0"/>
          <p:nvPr/>
        </p:nvPicPr>
        <p:blipFill rotWithShape="1">
          <a:blip r:embed="rId3">
            <a:alphaModFix/>
          </a:blip>
          <a:srcRect b="0" l="0" r="0" t="0"/>
          <a:stretch/>
        </p:blipFill>
        <p:spPr>
          <a:xfrm>
            <a:off x="838200" y="2245952"/>
            <a:ext cx="8859253" cy="525772"/>
          </a:xfrm>
          <a:prstGeom prst="rect">
            <a:avLst/>
          </a:prstGeom>
          <a:noFill/>
          <a:ln>
            <a:noFill/>
          </a:ln>
        </p:spPr>
      </p:pic>
      <p:pic>
        <p:nvPicPr>
          <p:cNvPr id="190" name="Google Shape;190;p21"/>
          <p:cNvPicPr preferRelativeResize="0"/>
          <p:nvPr/>
        </p:nvPicPr>
        <p:blipFill rotWithShape="1">
          <a:blip r:embed="rId4">
            <a:alphaModFix/>
          </a:blip>
          <a:srcRect b="0" l="0" r="0" t="0"/>
          <a:stretch/>
        </p:blipFill>
        <p:spPr>
          <a:xfrm>
            <a:off x="838199" y="1374627"/>
            <a:ext cx="9041009" cy="847259"/>
          </a:xfrm>
          <a:prstGeom prst="rect">
            <a:avLst/>
          </a:prstGeom>
          <a:noFill/>
          <a:ln>
            <a:noFill/>
          </a:ln>
        </p:spPr>
      </p:pic>
      <p:cxnSp>
        <p:nvCxnSpPr>
          <p:cNvPr id="191" name="Google Shape;191;p21"/>
          <p:cNvCxnSpPr/>
          <p:nvPr/>
        </p:nvCxnSpPr>
        <p:spPr>
          <a:xfrm>
            <a:off x="409075" y="2799404"/>
            <a:ext cx="10780295" cy="0"/>
          </a:xfrm>
          <a:prstGeom prst="straightConnector1">
            <a:avLst/>
          </a:prstGeom>
          <a:noFill/>
          <a:ln cap="flat" cmpd="sng" w="19050">
            <a:solidFill>
              <a:schemeClr val="accent1"/>
            </a:solidFill>
            <a:prstDash val="dash"/>
            <a:miter lim="800000"/>
            <a:headEnd len="sm" w="sm" type="none"/>
            <a:tailEnd len="sm" w="sm" type="none"/>
          </a:ln>
        </p:spPr>
      </p:cxnSp>
      <p:pic>
        <p:nvPicPr>
          <p:cNvPr id="192" name="Google Shape;192;p21"/>
          <p:cNvPicPr preferRelativeResize="0"/>
          <p:nvPr/>
        </p:nvPicPr>
        <p:blipFill rotWithShape="1">
          <a:blip r:embed="rId5">
            <a:alphaModFix/>
          </a:blip>
          <a:srcRect b="11830" l="17698" r="3170" t="28831"/>
          <a:stretch/>
        </p:blipFill>
        <p:spPr>
          <a:xfrm>
            <a:off x="193088" y="3360856"/>
            <a:ext cx="5698426" cy="862992"/>
          </a:xfrm>
          <a:prstGeom prst="rect">
            <a:avLst/>
          </a:prstGeom>
          <a:noFill/>
          <a:ln>
            <a:noFill/>
          </a:ln>
        </p:spPr>
      </p:pic>
      <p:pic>
        <p:nvPicPr>
          <p:cNvPr descr="Schrödinger's Equation: Explained | by Yash | Quantaphy | Medium" id="193" name="Google Shape;193;p21"/>
          <p:cNvPicPr preferRelativeResize="0"/>
          <p:nvPr/>
        </p:nvPicPr>
        <p:blipFill rotWithShape="1">
          <a:blip r:embed="rId6">
            <a:alphaModFix/>
          </a:blip>
          <a:srcRect b="0" l="0" r="0" t="0"/>
          <a:stretch/>
        </p:blipFill>
        <p:spPr>
          <a:xfrm>
            <a:off x="1658448" y="4223848"/>
            <a:ext cx="2210662" cy="784957"/>
          </a:xfrm>
          <a:prstGeom prst="rect">
            <a:avLst/>
          </a:prstGeom>
          <a:noFill/>
          <a:ln>
            <a:noFill/>
          </a:ln>
        </p:spPr>
      </p:pic>
      <p:pic>
        <p:nvPicPr>
          <p:cNvPr id="194" name="Google Shape;194;p21"/>
          <p:cNvPicPr preferRelativeResize="0"/>
          <p:nvPr/>
        </p:nvPicPr>
        <p:blipFill rotWithShape="1">
          <a:blip r:embed="rId7">
            <a:alphaModFix/>
          </a:blip>
          <a:srcRect b="0" l="0" r="0" t="0"/>
          <a:stretch/>
        </p:blipFill>
        <p:spPr>
          <a:xfrm>
            <a:off x="443365" y="5168166"/>
            <a:ext cx="5028554" cy="555237"/>
          </a:xfrm>
          <a:prstGeom prst="rect">
            <a:avLst/>
          </a:prstGeom>
          <a:noFill/>
          <a:ln>
            <a:noFill/>
          </a:ln>
        </p:spPr>
      </p:pic>
      <p:pic>
        <p:nvPicPr>
          <p:cNvPr id="195" name="Google Shape;195;p21"/>
          <p:cNvPicPr preferRelativeResize="0"/>
          <p:nvPr/>
        </p:nvPicPr>
        <p:blipFill rotWithShape="1">
          <a:blip r:embed="rId8">
            <a:alphaModFix/>
          </a:blip>
          <a:srcRect b="0" l="0" r="0" t="0"/>
          <a:stretch/>
        </p:blipFill>
        <p:spPr>
          <a:xfrm>
            <a:off x="6276819" y="3552322"/>
            <a:ext cx="5701551" cy="2615880"/>
          </a:xfrm>
          <a:prstGeom prst="rect">
            <a:avLst/>
          </a:prstGeom>
          <a:noFill/>
          <a:ln>
            <a:noFill/>
          </a:ln>
        </p:spPr>
      </p:pic>
      <p:sp>
        <p:nvSpPr>
          <p:cNvPr id="196" name="Google Shape;196;p21"/>
          <p:cNvSpPr/>
          <p:nvPr/>
        </p:nvSpPr>
        <p:spPr>
          <a:xfrm>
            <a:off x="5857224" y="3203583"/>
            <a:ext cx="299881" cy="2615879"/>
          </a:xfrm>
          <a:prstGeom prst="rightBrace">
            <a:avLst>
              <a:gd fmla="val 8333" name="adj1"/>
              <a:gd fmla="val 50000"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7" name="Google Shape;197;p21"/>
          <p:cNvSpPr txBox="1"/>
          <p:nvPr/>
        </p:nvSpPr>
        <p:spPr>
          <a:xfrm>
            <a:off x="7979863" y="2882185"/>
            <a:ext cx="1717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2"/>
                </a:solidFill>
              </a:rPr>
              <a:t>R</a:t>
            </a:r>
            <a:r>
              <a:rPr lang="en-US" sz="3600">
                <a:solidFill>
                  <a:schemeClr val="dk2"/>
                </a:solidFill>
                <a:latin typeface="Arial"/>
                <a:ea typeface="Arial"/>
                <a:cs typeface="Arial"/>
                <a:sym typeface="Arial"/>
              </a:rPr>
              <a:t>HS:</a:t>
            </a:r>
            <a:endParaRPr/>
          </a:p>
        </p:txBody>
      </p:sp>
      <p:sp>
        <p:nvSpPr>
          <p:cNvPr id="198" name="Google Shape;198;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